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6"/>
  </p:notesMasterIdLst>
  <p:handoutMasterIdLst>
    <p:handoutMasterId r:id="rId47"/>
  </p:handoutMasterIdLst>
  <p:sldIdLst>
    <p:sldId id="323" r:id="rId3"/>
    <p:sldId id="257" r:id="rId4"/>
    <p:sldId id="324" r:id="rId5"/>
    <p:sldId id="299" r:id="rId6"/>
    <p:sldId id="277" r:id="rId7"/>
    <p:sldId id="300" r:id="rId8"/>
    <p:sldId id="301" r:id="rId9"/>
    <p:sldId id="302" r:id="rId10"/>
    <p:sldId id="303" r:id="rId11"/>
    <p:sldId id="312" r:id="rId12"/>
    <p:sldId id="283" r:id="rId13"/>
    <p:sldId id="304" r:id="rId14"/>
    <p:sldId id="322" r:id="rId15"/>
    <p:sldId id="290" r:id="rId16"/>
    <p:sldId id="311" r:id="rId17"/>
    <p:sldId id="306" r:id="rId18"/>
    <p:sldId id="289" r:id="rId19"/>
    <p:sldId id="314" r:id="rId20"/>
    <p:sldId id="315" r:id="rId21"/>
    <p:sldId id="308" r:id="rId22"/>
    <p:sldId id="316" r:id="rId23"/>
    <p:sldId id="321" r:id="rId24"/>
    <p:sldId id="325" r:id="rId25"/>
    <p:sldId id="326" r:id="rId26"/>
    <p:sldId id="342" r:id="rId27"/>
    <p:sldId id="343" r:id="rId28"/>
    <p:sldId id="344" r:id="rId29"/>
    <p:sldId id="345" r:id="rId30"/>
    <p:sldId id="346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27" r:id="rId42"/>
    <p:sldId id="328" r:id="rId43"/>
    <p:sldId id="329" r:id="rId44"/>
    <p:sldId id="330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0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B55ED5-C2CA-4AF7-91D0-ECFD97C8EEB6}" type="datetimeFigureOut">
              <a:rPr lang="en-US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F0E5F7-921C-4A76-861E-FEFA390E6CD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16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D0FC0E-5316-47DA-AFE5-EC6724F82179}" type="datetimeFigureOut">
              <a:rPr lang="en-US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F1F2C9-A55B-4A45-BBED-4998E9B5B5F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7296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en-US" i="1" smtClean="0"/>
              <a:t>SNIP</a:t>
            </a:r>
            <a:r>
              <a:rPr lang="fr-FR" altLang="en-US" smtClean="0"/>
              <a:t>: Source Normalized Impact per Paper</a:t>
            </a:r>
          </a:p>
          <a:p>
            <a:pPr>
              <a:spcBef>
                <a:spcPct val="0"/>
              </a:spcBef>
            </a:pPr>
            <a:endParaRPr lang="fr-FR" altLang="en-US" smtClean="0"/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481535-7BCB-4B63-970A-37CF3EC18537}" type="slidenum">
              <a:rPr lang="pt-B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en-US" smtClean="0"/>
              <a:t>TPC Chairs notified to send data and register on Kevin Almeroth’s page.</a:t>
            </a:r>
          </a:p>
          <a:p>
            <a:pPr>
              <a:spcBef>
                <a:spcPct val="0"/>
              </a:spcBef>
            </a:pPr>
            <a:endParaRPr lang="fr-FR" altLang="en-US" smtClean="0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C2668E-86D0-4864-B86F-3D394F5E6CD9}" type="slidenum">
              <a:rPr lang="pt-B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en-US" smtClean="0"/>
              <a:t>Fernando Matos notified on november 8 for data and UCSB data registration</a:t>
            </a:r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A0E5AA-81A1-402A-AB26-6E29711111E5}" type="slidenum">
              <a:rPr lang="pt-B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en-US" smtClean="0"/>
              <a:t>DRCN did not apply for support in 2016. Calls are out, web as well. Fully under IEEE and IEEE COMSOC.</a:t>
            </a:r>
          </a:p>
        </p:txBody>
      </p:sp>
      <p:sp>
        <p:nvSpPr>
          <p:cNvPr id="419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087CFE-04A6-434D-B6BB-5BC5DF0CEF7C}" type="slidenum">
              <a:rPr lang="pt-B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en-US" b="1" i="1" smtClean="0"/>
              <a:t>tma</a:t>
            </a:r>
            <a:r>
              <a:rPr lang="fr-FR" altLang="en-US" i="1" smtClean="0"/>
              <a:t>.ifip.org/</a:t>
            </a:r>
          </a:p>
          <a:p>
            <a:pPr>
              <a:spcBef>
                <a:spcPct val="0"/>
              </a:spcBef>
            </a:pPr>
            <a:endParaRPr lang="fr-FR" altLang="en-US" i="1" smtClean="0"/>
          </a:p>
          <a:p>
            <a:pPr>
              <a:spcBef>
                <a:spcPct val="0"/>
              </a:spcBef>
            </a:pPr>
            <a:endParaRPr lang="fr-FR" altLang="en-US" smtClean="0"/>
          </a:p>
        </p:txBody>
      </p:sp>
      <p:sp>
        <p:nvSpPr>
          <p:cNvPr id="440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690FC7-A516-4151-A95A-076507D42A13}" type="slidenum">
              <a:rPr lang="pt-B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en-US" smtClean="0"/>
              <a:t>AIMS publishes with LNCS.</a:t>
            </a:r>
          </a:p>
          <a:p>
            <a:pPr>
              <a:spcBef>
                <a:spcPct val="0"/>
              </a:spcBef>
            </a:pPr>
            <a:endParaRPr lang="fr-FR" altLang="en-US" smtClean="0"/>
          </a:p>
        </p:txBody>
      </p:sp>
      <p:sp>
        <p:nvSpPr>
          <p:cNvPr id="460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E808A2-5D16-4903-8BAB-2F457AC295C7}" type="slidenum">
              <a:rPr lang="pt-B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CNOM/IFIP WG 6.6 meeting @ IM 2015 - Ottawa,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187A5-FAA2-48B1-B26B-878A873A9A2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96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CNOM/IFIP WG 6.6 meeting @ IM 2015 - Ottawa,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55167-2E2E-4F07-B589-F53B30893D9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33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CNOM/IFIP WG 6.6 meeting @ IM 2015 - Ottawa,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9856-DB43-4FF3-8DE4-698C225EFA8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3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812728" y="1151929"/>
            <a:ext cx="5518547" cy="232172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812728" y="3536158"/>
            <a:ext cx="5518547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00"/>
            </a:lvl1pPr>
            <a:lvl2pPr marL="0" indent="144018" algn="ctr">
              <a:spcBef>
                <a:spcPts val="0"/>
              </a:spcBef>
              <a:buSzTx/>
              <a:buNone/>
              <a:defRPr sz="1900"/>
            </a:lvl2pPr>
            <a:lvl3pPr marL="0" indent="288036" algn="ctr">
              <a:spcBef>
                <a:spcPts val="0"/>
              </a:spcBef>
              <a:buSzTx/>
              <a:buNone/>
              <a:defRPr sz="1900"/>
            </a:lvl3pPr>
            <a:lvl4pPr marL="0" indent="432053" algn="ctr">
              <a:spcBef>
                <a:spcPts val="0"/>
              </a:spcBef>
              <a:buSzTx/>
              <a:buNone/>
              <a:defRPr sz="1900"/>
            </a:lvl4pPr>
            <a:lvl5pPr marL="0" indent="576071" algn="ctr">
              <a:spcBef>
                <a:spcPts val="0"/>
              </a:spcBef>
              <a:buSzTx/>
              <a:buNone/>
              <a:defRPr sz="19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675848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645296" y="892970"/>
            <a:ext cx="5853411" cy="5072063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885346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7251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CNOM/IFIP WG 6.6 meeting @ IM 2015 - Ottawa,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E58A-9D56-4BB0-8802-DB3CD2490D7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45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CNOM/IFIP WG 6.6 meeting @ IM 2015 - Ottawa,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DABF-EB09-40D9-85CF-04CA019C5B4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19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May 2015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CNOM/IFIP WG 6.6 meeting @ IM 2015 - Ottawa, Canada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40CB1-F17B-4D7D-B215-B757C125FC6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97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May 2015</a:t>
            </a: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CNOM/IFIP WG 6.6 meeting @ IM 2015 - Ottawa, Canada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B42DE-7658-420C-B1D9-B73524F612A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29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May 2015</a:t>
            </a: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CNOM/IFIP WG 6.6 meeting @ IM 2015 - Ottawa, Canada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087C-D806-41C6-BE02-3C6715B38DD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23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May 2015</a:t>
            </a: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CNOM/IFIP WG 6.6 meeting @ IM 2015 - Ottawa, Canada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F0F78-DD60-46E2-AD5E-DCA4D429579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47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May 2015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CNOM/IFIP WG 6.6 meeting @ IM 2015 - Ottawa, Canada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C207-65BD-4233-8450-BA74B1686A3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49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May 2015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CNOM/IFIP WG 6.6 meeting @ IM 2015 - Ottawa, Canada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92831-3D15-4790-8183-04CE368E930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67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08750"/>
            <a:ext cx="9144000" cy="3492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22438"/>
            <a:ext cx="82296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dirty="0" err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November</a:t>
            </a:r>
            <a:r>
              <a:rPr lang="x-none"/>
              <a:t>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508750"/>
            <a:ext cx="4183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dirty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CNOM/IFIP WG 6.6 meeting @ CNSM 2015 Barcelona, </a:t>
            </a:r>
            <a:r>
              <a:rPr lang="en-US" err="1"/>
              <a:t>SPain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7268A-8708-4C8C-8D3B-84581AFCB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2"/>
          <p:cNvSpPr>
            <a:spLocks noGrp="1"/>
          </p:cNvSpPr>
          <p:nvPr>
            <p:ph type="title"/>
          </p:nvPr>
        </p:nvSpPr>
        <p:spPr bwMode="auto">
          <a:xfrm>
            <a:off x="1644650" y="312738"/>
            <a:ext cx="58547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/>
              </a:rPr>
              <a:t>Title Text</a:t>
            </a:r>
          </a:p>
        </p:txBody>
      </p:sp>
      <p:sp>
        <p:nvSpPr>
          <p:cNvPr id="13315" name="Shape 3"/>
          <p:cNvSpPr>
            <a:spLocks noGrp="1"/>
          </p:cNvSpPr>
          <p:nvPr>
            <p:ph type="body" idx="1"/>
          </p:nvPr>
        </p:nvSpPr>
        <p:spPr bwMode="auto">
          <a:xfrm>
            <a:off x="1644650" y="1830388"/>
            <a:ext cx="5854700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/>
              </a:rPr>
              <a:t>Body Level One</a:t>
            </a:r>
          </a:p>
          <a:p>
            <a:pPr lvl="1"/>
            <a:r>
              <a:rPr lang="en-US" altLang="en-US" smtClean="0">
                <a:sym typeface="Helvetica Light"/>
              </a:rPr>
              <a:t>Body Level Two</a:t>
            </a:r>
          </a:p>
          <a:p>
            <a:pPr lvl="2"/>
            <a:r>
              <a:rPr lang="en-US" altLang="en-US" smtClean="0">
                <a:sym typeface="Helvetica Light"/>
              </a:rPr>
              <a:t>Body Level Three</a:t>
            </a:r>
          </a:p>
          <a:p>
            <a:pPr lvl="3"/>
            <a:r>
              <a:rPr lang="en-US" altLang="en-US" smtClean="0">
                <a:sym typeface="Helvetica Light"/>
              </a:rPr>
              <a:t>Body Level Four</a:t>
            </a:r>
          </a:p>
          <a:p>
            <a:pPr lvl="4"/>
            <a:r>
              <a:rPr lang="en-US" altLang="en-US" smtClean="0">
                <a:sym typeface="Helvetica Light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</p:sldLayoutIdLst>
  <p:transition spd="med"/>
  <p:txStyles>
    <p:titleStyle>
      <a:lvl1pPr algn="ctr" defTabSz="3667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1pPr>
      <a:lvl2pPr algn="ctr" defTabSz="3667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2pPr>
      <a:lvl3pPr algn="ctr" defTabSz="3667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3pPr>
      <a:lvl4pPr algn="ctr" defTabSz="3667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4pPr>
      <a:lvl5pPr algn="ctr" defTabSz="3667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5pPr>
      <a:lvl6pPr indent="720089" algn="ctr" defTabSz="368045">
        <a:defRPr sz="4700">
          <a:latin typeface="+mn-lt"/>
          <a:ea typeface="+mn-ea"/>
          <a:cs typeface="+mn-cs"/>
          <a:sym typeface="Helvetica Light"/>
        </a:defRPr>
      </a:lvl6pPr>
      <a:lvl7pPr indent="864107" algn="ctr" defTabSz="368045">
        <a:defRPr sz="4700">
          <a:latin typeface="+mn-lt"/>
          <a:ea typeface="+mn-ea"/>
          <a:cs typeface="+mn-cs"/>
          <a:sym typeface="Helvetica Light"/>
        </a:defRPr>
      </a:lvl7pPr>
      <a:lvl8pPr indent="1008125" algn="ctr" defTabSz="368045">
        <a:defRPr sz="4700">
          <a:latin typeface="+mn-lt"/>
          <a:ea typeface="+mn-ea"/>
          <a:cs typeface="+mn-cs"/>
          <a:sym typeface="Helvetica Light"/>
        </a:defRPr>
      </a:lvl8pPr>
      <a:lvl9pPr indent="1152143" algn="ctr" defTabSz="368045">
        <a:defRPr sz="4700">
          <a:latin typeface="+mn-lt"/>
          <a:ea typeface="+mn-ea"/>
          <a:cs typeface="+mn-cs"/>
          <a:sym typeface="Helvetica Light"/>
        </a:defRPr>
      </a:lvl9pPr>
    </p:titleStyle>
    <p:bodyStyle>
      <a:lvl1pPr marL="247650" indent="-247650" algn="l" defTabSz="366713" rtl="0" eaLnBrk="0" fontAlgn="base" hangingPunct="0">
        <a:spcBef>
          <a:spcPts val="265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marL="528638" indent="-247650" algn="l" defTabSz="366713" rtl="0" eaLnBrk="0" fontAlgn="base" hangingPunct="0">
        <a:spcBef>
          <a:spcPts val="265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marL="808038" indent="-247650" algn="l" defTabSz="366713" rtl="0" eaLnBrk="0" fontAlgn="base" hangingPunct="0">
        <a:spcBef>
          <a:spcPts val="265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marL="1087438" indent="-247650" algn="l" defTabSz="366713" rtl="0" eaLnBrk="0" fontAlgn="base" hangingPunct="0">
        <a:spcBef>
          <a:spcPts val="265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marL="1368425" indent="-247650" algn="l" defTabSz="366713" rtl="0" eaLnBrk="0" fontAlgn="base" hangingPunct="0">
        <a:spcBef>
          <a:spcPts val="265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marL="1649093" indent="-248920" defTabSz="368045">
        <a:spcBef>
          <a:spcPts val="2646"/>
        </a:spcBef>
        <a:buSzPct val="75000"/>
        <a:buChar char="•"/>
        <a:defRPr sz="2000">
          <a:latin typeface="+mn-lt"/>
          <a:ea typeface="+mn-ea"/>
          <a:cs typeface="+mn-cs"/>
          <a:sym typeface="Helvetica Light"/>
        </a:defRPr>
      </a:lvl6pPr>
      <a:lvl7pPr marL="1929128" indent="-248920" defTabSz="368045">
        <a:spcBef>
          <a:spcPts val="2646"/>
        </a:spcBef>
        <a:buSzPct val="75000"/>
        <a:buChar char="•"/>
        <a:defRPr sz="2000">
          <a:latin typeface="+mn-lt"/>
          <a:ea typeface="+mn-ea"/>
          <a:cs typeface="+mn-cs"/>
          <a:sym typeface="Helvetica Light"/>
        </a:defRPr>
      </a:lvl7pPr>
      <a:lvl8pPr marL="2209163" indent="-248920" defTabSz="368045">
        <a:spcBef>
          <a:spcPts val="2646"/>
        </a:spcBef>
        <a:buSzPct val="75000"/>
        <a:buChar char="•"/>
        <a:defRPr sz="2000">
          <a:latin typeface="+mn-lt"/>
          <a:ea typeface="+mn-ea"/>
          <a:cs typeface="+mn-cs"/>
          <a:sym typeface="Helvetica Light"/>
        </a:defRPr>
      </a:lvl8pPr>
      <a:lvl9pPr marL="2489197" indent="-248920" defTabSz="368045">
        <a:spcBef>
          <a:spcPts val="2646"/>
        </a:spcBef>
        <a:buSzPct val="75000"/>
        <a:buChar char="•"/>
        <a:defRPr sz="2000">
          <a:latin typeface="+mn-lt"/>
          <a:ea typeface="+mn-ea"/>
          <a:cs typeface="+mn-cs"/>
          <a:sym typeface="Helvetica Light"/>
        </a:defRPr>
      </a:lvl9pPr>
    </p:bodyStyle>
    <p:otherStyle>
      <a:lvl1pPr algn="ctr" defTabSz="368045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44018" algn="ctr" defTabSz="368045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288036" algn="ctr" defTabSz="368045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432053" algn="ctr" defTabSz="368045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576071" algn="ctr" defTabSz="368045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720089" algn="ctr" defTabSz="368045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864107" algn="ctr" defTabSz="368045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008125" algn="ctr" defTabSz="368045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152143" algn="ctr" defTabSz="368045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.png"/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tadler@kth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comsoc.org/tnsm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.schoenwaelder@jacobs-university.de" TargetMode="External"/><Relationship Id="rId2" Type="http://schemas.openxmlformats.org/officeDocument/2006/relationships/hyperlink" Target="mailto:g.pavlou@ee.ucl.ac.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DMedhi@umkc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928992" cy="1457624"/>
          </a:xfrm>
          <a:ln w="3175">
            <a:miter lim="400000"/>
          </a:ln>
          <a:extLst>
            <a:ext uri="{C572A759-6A51-4108-AA02-DFA0A04FC94B}"/>
          </a:extLst>
        </p:spPr>
        <p:txBody>
          <a:bodyPr>
            <a:noAutofit/>
          </a:bodyPr>
          <a:lstStyle/>
          <a:p>
            <a:pPr defTabSz="3680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/>
            </a:r>
            <a:b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IEEE CNOM/IFIP WG6.6 Meeting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458" name="Text Placeholder 2"/>
          <p:cNvSpPr>
            <a:spLocks noGrp="1"/>
          </p:cNvSpPr>
          <p:nvPr>
            <p:ph type="body" idx="1"/>
          </p:nvPr>
        </p:nvSpPr>
        <p:spPr>
          <a:xfrm>
            <a:off x="1619250" y="4440238"/>
            <a:ext cx="5856288" cy="12271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000" smtClean="0">
                <a:solidFill>
                  <a:srgbClr val="000000"/>
                </a:solidFill>
              </a:rPr>
              <a:t>CNSM 2015 </a:t>
            </a:r>
            <a:br>
              <a:rPr lang="en-US" altLang="en-US" sz="2000" smtClean="0">
                <a:solidFill>
                  <a:srgbClr val="000000"/>
                </a:solidFill>
              </a:rPr>
            </a:br>
            <a:r>
              <a:rPr lang="en-US" altLang="en-US" sz="2000" smtClean="0">
                <a:solidFill>
                  <a:srgbClr val="000000"/>
                </a:solidFill>
              </a:rPr>
              <a:t>Barcelona, Spain</a:t>
            </a:r>
            <a:br>
              <a:rPr lang="en-US" altLang="en-US" sz="2000" smtClean="0">
                <a:solidFill>
                  <a:srgbClr val="000000"/>
                </a:solidFill>
              </a:rPr>
            </a:br>
            <a:r>
              <a:rPr lang="en-US" altLang="en-US" sz="2000" smtClean="0">
                <a:solidFill>
                  <a:srgbClr val="000000"/>
                </a:solidFill>
              </a:rPr>
              <a:t>IEEE CNOM/IFIP WG6.6 Meeting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smtClean="0">
                <a:solidFill>
                  <a:srgbClr val="000000"/>
                </a:solidFill>
              </a:rPr>
              <a:t>November 11, 2015 – 17:00-18:00</a:t>
            </a:r>
          </a:p>
        </p:txBody>
      </p:sp>
      <p:pic>
        <p:nvPicPr>
          <p:cNvPr id="19459" name="Picture 8" descr="http://www.cnsm-conf.org/2015/images/logo_cn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58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5973763"/>
            <a:ext cx="8810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934075"/>
            <a:ext cx="3603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Journal Special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TNSM: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>
                <a:latin typeface="Arial"/>
                <a:cs typeface="Arial"/>
              </a:rPr>
              <a:t>Big Data Analytics for </a:t>
            </a:r>
            <a:r>
              <a:rPr lang="en-US" sz="2000" dirty="0" smtClean="0">
                <a:latin typeface="Arial"/>
                <a:cs typeface="Arial"/>
              </a:rPr>
              <a:t>Management (11/2015 for submission)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>
                <a:latin typeface="Arial"/>
                <a:cs typeface="Arial"/>
              </a:rPr>
              <a:t>Management of </a:t>
            </a:r>
            <a:r>
              <a:rPr lang="en-US" sz="2000" dirty="0" err="1" smtClean="0">
                <a:latin typeface="Arial"/>
                <a:cs typeface="Arial"/>
              </a:rPr>
              <a:t>Softwarized</a:t>
            </a:r>
            <a:r>
              <a:rPr lang="en-US" sz="2000" dirty="0" smtClean="0">
                <a:latin typeface="Arial"/>
                <a:cs typeface="Arial"/>
              </a:rPr>
              <a:t> Networks (02/15/2016 submission deadline)</a:t>
            </a:r>
            <a:endParaRPr lang="en-US" sz="2000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IJNM: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>
                <a:latin typeface="Arial"/>
                <a:cs typeface="Arial"/>
              </a:rPr>
              <a:t>Software-Defined Networking and Network Function Virtualization for Flexible Network </a:t>
            </a:r>
            <a:r>
              <a:rPr lang="en-US" sz="2000" dirty="0" smtClean="0">
                <a:latin typeface="Arial"/>
                <a:cs typeface="Arial"/>
              </a:rPr>
              <a:t>Management (closed 07/2015)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>
                <a:latin typeface="Arial"/>
                <a:cs typeface="Arial"/>
              </a:rPr>
              <a:t>Software-Defined </a:t>
            </a:r>
            <a:r>
              <a:rPr lang="en-US" sz="2000" dirty="0" smtClean="0">
                <a:latin typeface="Arial"/>
                <a:cs typeface="Arial"/>
              </a:rPr>
              <a:t>Operations (closed 08/2015)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>
                <a:latin typeface="Arial"/>
                <a:cs typeface="Arial"/>
              </a:rPr>
              <a:t>Management </a:t>
            </a:r>
            <a:r>
              <a:rPr lang="en-US" sz="2000" dirty="0">
                <a:latin typeface="Arial"/>
                <a:cs typeface="Arial"/>
              </a:rPr>
              <a:t>of the Internet of Things and Big Data (November 30, 2015 submission deadline) 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06D138-CC85-40C5-87F5-ACA015019A83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2015 Conferences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652102"/>
            <a:ext cx="8229600" cy="4657725"/>
          </a:xfrm>
        </p:spPr>
        <p:txBody>
          <a:bodyPr/>
          <a:lstStyle/>
          <a:p>
            <a:r>
              <a:rPr lang="en-US" altLang="en-US" sz="2400" dirty="0" smtClean="0"/>
              <a:t>TMA 2015 (IFIP)</a:t>
            </a:r>
          </a:p>
          <a:p>
            <a:pPr lvl="1"/>
            <a:r>
              <a:rPr lang="en-US" altLang="en-US" sz="2000" dirty="0" smtClean="0"/>
              <a:t>April 23-24, Barcelona, Spain</a:t>
            </a:r>
          </a:p>
          <a:p>
            <a:r>
              <a:rPr lang="en-US" altLang="en-US" sz="2400" dirty="0" smtClean="0"/>
              <a:t>IM 2015 (IFIP/IEEE)</a:t>
            </a:r>
          </a:p>
          <a:p>
            <a:pPr lvl="1"/>
            <a:r>
              <a:rPr lang="en-US" altLang="en-US" sz="2000" dirty="0" smtClean="0"/>
              <a:t>May 11-15, 2015, Ottawa, Canada</a:t>
            </a:r>
          </a:p>
          <a:p>
            <a:r>
              <a:rPr lang="en-US" altLang="en-US" sz="2400" dirty="0" smtClean="0"/>
              <a:t>AIMS 2015 (IFIP)</a:t>
            </a:r>
          </a:p>
          <a:p>
            <a:pPr lvl="1"/>
            <a:r>
              <a:rPr lang="en-US" altLang="en-US" sz="2000" dirty="0" smtClean="0"/>
              <a:t>June 22-26, Ghent, Belgium</a:t>
            </a:r>
            <a:endParaRPr lang="en-US" altLang="en-US" sz="2400" dirty="0" smtClean="0"/>
          </a:p>
          <a:p>
            <a:r>
              <a:rPr lang="en-US" altLang="en-US" sz="2400" dirty="0" smtClean="0"/>
              <a:t>APNOMS (IEEE)</a:t>
            </a:r>
          </a:p>
          <a:p>
            <a:pPr lvl="1"/>
            <a:r>
              <a:rPr lang="en-US" altLang="en-US" sz="2000" dirty="0" smtClean="0"/>
              <a:t>August 19-21, 2015, Busan, Korea</a:t>
            </a:r>
          </a:p>
          <a:p>
            <a:r>
              <a:rPr lang="en-US" altLang="en-US" sz="2400" dirty="0" smtClean="0"/>
              <a:t>LANOMS (IEEE)</a:t>
            </a:r>
          </a:p>
          <a:p>
            <a:pPr lvl="1"/>
            <a:r>
              <a:rPr lang="en-US" sz="2000" dirty="0" smtClean="0"/>
              <a:t>October 1-2, </a:t>
            </a:r>
            <a:r>
              <a:rPr lang="en-US" sz="2000" dirty="0" err="1" smtClean="0"/>
              <a:t>Paraíba</a:t>
            </a:r>
            <a:r>
              <a:rPr lang="en-US" sz="2000" dirty="0" smtClean="0"/>
              <a:t>, Brazil</a:t>
            </a:r>
            <a:endParaRPr lang="en-US" altLang="en-US" sz="2800" dirty="0" smtClean="0"/>
          </a:p>
          <a:p>
            <a:r>
              <a:rPr lang="en-US" altLang="en-US" sz="2400" dirty="0" smtClean="0"/>
              <a:t>CNSM 2015 (IFIP/IEEE)</a:t>
            </a:r>
            <a:endParaRPr lang="en-US" altLang="en-US" sz="2400" dirty="0" smtClean="0"/>
          </a:p>
          <a:p>
            <a:pPr lvl="1"/>
            <a:r>
              <a:rPr lang="en-US" altLang="en-US" sz="2000" dirty="0" smtClean="0"/>
              <a:t>November 9-13, Barcelona, </a:t>
            </a:r>
            <a:r>
              <a:rPr lang="en-US" altLang="en-US" sz="2000" dirty="0" smtClean="0"/>
              <a:t>Spain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CFE1EB-9F36-46E2-9E96-AD85195B7919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2015 Conferences</a:t>
            </a:r>
            <a:endParaRPr lang="en-US" altLang="en-US" dirty="0" smtClean="0"/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F54BCC-683E-42F8-90DE-0EF6D885B602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 altLang="en-US">
              <a:solidFill>
                <a:schemeClr val="bg1"/>
              </a:solidFill>
            </a:endParaRP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43351"/>
              </p:ext>
            </p:extLst>
          </p:nvPr>
        </p:nvGraphicFramePr>
        <p:xfrm>
          <a:off x="174319" y="1768198"/>
          <a:ext cx="8385422" cy="4529472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717057"/>
                <a:gridCol w="2182061"/>
                <a:gridCol w="1337179"/>
                <a:gridCol w="711741"/>
                <a:gridCol w="1127315"/>
                <a:gridCol w="1310069"/>
              </a:tblGrid>
              <a:tr h="580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Submitted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Accepted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A.R.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Attendees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Proceedings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09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CNSM 2015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102 (87 Full, 15 short)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18 full, 14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miniconf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, 16 posters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20,6%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120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LNCS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609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LANOMS 2015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12 Long / 7 Short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36%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XPlore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609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AIMS 2015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22 (+24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PhD WS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7 (+9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PhDWS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31%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LNCS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4289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IM 2015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206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27%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350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Xplore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609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DRCN 2015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44 (full) + 16 (short)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21 (+19 short)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41%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91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Xplore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4289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TMA 2015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29%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80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LNCS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4289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APNOMS 2015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129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29%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182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Xplore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mtClean="0"/>
              <a:t>TMA 2015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altLang="en-US" smtClean="0"/>
              <a:t>April 23 - 24, 2015</a:t>
            </a:r>
          </a:p>
          <a:p>
            <a:pPr>
              <a:lnSpc>
                <a:spcPct val="90000"/>
              </a:lnSpc>
            </a:pPr>
            <a:r>
              <a:rPr lang="fr-FR" altLang="en-US" smtClean="0"/>
              <a:t>Barcelona, Spain</a:t>
            </a:r>
          </a:p>
          <a:p>
            <a:pPr>
              <a:lnSpc>
                <a:spcPct val="90000"/>
              </a:lnSpc>
            </a:pPr>
            <a:r>
              <a:rPr lang="fr-FR" altLang="en-US" smtClean="0"/>
              <a:t>TPC Co-chairs</a:t>
            </a:r>
          </a:p>
          <a:p>
            <a:pPr lvl="1">
              <a:lnSpc>
                <a:spcPct val="90000"/>
              </a:lnSpc>
            </a:pPr>
            <a:r>
              <a:rPr lang="fr-FR" altLang="en-US" smtClean="0"/>
              <a:t>M. Steiner, Akamai, </a:t>
            </a:r>
          </a:p>
          <a:p>
            <a:pPr lvl="1">
              <a:lnSpc>
                <a:spcPct val="90000"/>
              </a:lnSpc>
            </a:pPr>
            <a:r>
              <a:rPr lang="fr-FR" altLang="en-US" smtClean="0"/>
              <a:t>P. Barlet-Ros, UPC</a:t>
            </a:r>
          </a:p>
          <a:p>
            <a:pPr lvl="1">
              <a:lnSpc>
                <a:spcPct val="90000"/>
              </a:lnSpc>
            </a:pPr>
            <a:r>
              <a:rPr lang="fr-FR" altLang="en-US" smtClean="0"/>
              <a:t>O. Bonaventure, UCLouvain</a:t>
            </a:r>
          </a:p>
          <a:p>
            <a:pPr>
              <a:lnSpc>
                <a:spcPct val="90000"/>
              </a:lnSpc>
            </a:pPr>
            <a:r>
              <a:rPr lang="fr-FR" altLang="en-US" smtClean="0"/>
              <a:t>54 submitted, 16 published</a:t>
            </a:r>
          </a:p>
          <a:p>
            <a:pPr>
              <a:lnSpc>
                <a:spcPct val="90000"/>
              </a:lnSpc>
            </a:pPr>
            <a:r>
              <a:rPr lang="fr-FR" altLang="en-US" smtClean="0"/>
              <a:t>3 collocated-workshops</a:t>
            </a:r>
          </a:p>
          <a:p>
            <a:pPr lvl="1">
              <a:lnSpc>
                <a:spcPct val="90000"/>
              </a:lnSpc>
            </a:pPr>
            <a:r>
              <a:rPr lang="fr-FR" altLang="en-US" smtClean="0"/>
              <a:t>SMART, mPlane, </a:t>
            </a:r>
            <a:br>
              <a:rPr lang="fr-FR" altLang="en-US" smtClean="0"/>
            </a:br>
            <a:r>
              <a:rPr lang="fr-FR" altLang="en-US" smtClean="0"/>
              <a:t>PhD Shool on Traffic Monitoring and Analysis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2326FF-457F-4E25-9C31-382B7952DB65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en-US">
              <a:solidFill>
                <a:schemeClr val="bg1"/>
              </a:solidFill>
            </a:endParaRPr>
          </a:p>
        </p:txBody>
      </p:sp>
      <p:pic>
        <p:nvPicPr>
          <p:cNvPr id="33796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1722438"/>
            <a:ext cx="4813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mtClean="0"/>
              <a:t>IM 2015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/>
              <a:t>May 11 - 15, 2015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/>
              <a:t>Ottawa Convention Centre, Ottawa, Ontario, Canada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/>
              <a:t>General Co-chairs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fr-FR" dirty="0" smtClean="0"/>
              <a:t>Raouf Boutaba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fr-FR" dirty="0" smtClean="0"/>
              <a:t>Wahab Almutahadi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/>
              <a:t>TPC Co-chairs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fr-FR" dirty="0" smtClean="0"/>
              <a:t>Shingo Ata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fr-FR" dirty="0" smtClean="0"/>
              <a:t>Rémi Badonnel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fr-FR" dirty="0" smtClean="0"/>
              <a:t>Jin Xiao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/>
              <a:t>206 full </a:t>
            </a:r>
            <a:r>
              <a:rPr lang="fr-FR" dirty="0"/>
              <a:t>papers submitted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/>
              <a:t>56 main </a:t>
            </a:r>
            <a:r>
              <a:rPr lang="fr-FR" dirty="0"/>
              <a:t>conference full papers accepted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/>
              <a:t>36 </a:t>
            </a:r>
            <a:r>
              <a:rPr lang="fr-FR" dirty="0"/>
              <a:t>mini-conference papers </a:t>
            </a:r>
            <a:r>
              <a:rPr lang="fr-FR" dirty="0" smtClean="0"/>
              <a:t>accepted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/>
              <a:t>For the first time in history of IM, proceedings were available online before the conference: </a:t>
            </a:r>
            <a:r>
              <a:rPr lang="pt-BR" u="sng" dirty="0" err="1" smtClean="0"/>
              <a:t>http</a:t>
            </a:r>
            <a:r>
              <a:rPr lang="pt-BR" u="sng" dirty="0"/>
              <a:t>://</a:t>
            </a:r>
            <a:r>
              <a:rPr lang="pt-BR" u="sng" dirty="0" err="1"/>
              <a:t>dl.ifip.org</a:t>
            </a:r>
            <a:r>
              <a:rPr lang="pt-BR" u="sng" dirty="0"/>
              <a:t>/</a:t>
            </a:r>
            <a:r>
              <a:rPr lang="pt-BR" u="sng" dirty="0" err="1"/>
              <a:t>db</a:t>
            </a:r>
            <a:r>
              <a:rPr lang="pt-BR" u="sng" dirty="0"/>
              <a:t>/</a:t>
            </a:r>
            <a:r>
              <a:rPr lang="pt-BR" u="sng" dirty="0" err="1"/>
              <a:t>conf</a:t>
            </a:r>
            <a:r>
              <a:rPr lang="pt-BR" u="sng" dirty="0"/>
              <a:t>/</a:t>
            </a:r>
            <a:r>
              <a:rPr lang="pt-BR" u="sng" dirty="0" err="1"/>
              <a:t>im</a:t>
            </a:r>
            <a:r>
              <a:rPr lang="pt-BR" u="sng" dirty="0"/>
              <a:t>/</a:t>
            </a:r>
            <a:r>
              <a:rPr lang="pt-BR" u="sng" dirty="0" err="1"/>
              <a:t>index.html</a:t>
            </a:r>
            <a:endParaRPr lang="fr-FR" dirty="0"/>
          </a:p>
        </p:txBody>
      </p:sp>
      <p:pic>
        <p:nvPicPr>
          <p:cNvPr id="34819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2433638"/>
            <a:ext cx="353377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45008E-989F-4ADF-BB2B-0F37E8D07C02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mtClean="0"/>
              <a:t>AIMS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6450"/>
            <a:ext cx="8229600" cy="44497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dirty="0"/>
              <a:t>General </a:t>
            </a:r>
            <a:r>
              <a:rPr lang="fr-FR" dirty="0" smtClean="0"/>
              <a:t>Co-Chair</a:t>
            </a:r>
            <a:endParaRPr lang="fr-FR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fr-FR" dirty="0"/>
              <a:t>Filip De Turck, Ghent </a:t>
            </a:r>
            <a:r>
              <a:rPr lang="fr-FR" dirty="0" smtClean="0"/>
              <a:t>University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fr-FR" dirty="0" smtClean="0"/>
              <a:t>Piet </a:t>
            </a:r>
            <a:r>
              <a:rPr lang="fr-FR" dirty="0"/>
              <a:t>Demeester, Ghent University 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/>
              <a:t>TPC </a:t>
            </a:r>
            <a:r>
              <a:rPr lang="fr-FR" dirty="0"/>
              <a:t>Co-Chairs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fr-FR" dirty="0"/>
              <a:t>Steven Latré, University of Antwerp - iMinds, Belgium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fr-FR" dirty="0"/>
              <a:t>Marinos Charalambides, University College London, United </a:t>
            </a:r>
            <a:r>
              <a:rPr lang="fr-FR" dirty="0" smtClean="0"/>
              <a:t>Kingdom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/>
              <a:t>Ph.D</a:t>
            </a:r>
            <a:r>
              <a:rPr lang="fr-FR" dirty="0"/>
              <a:t>. Workshop Chairs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fr-FR" dirty="0"/>
              <a:t>Jérôme François, INRIA, France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fr-FR" dirty="0"/>
              <a:t>Corinna Schmitt, University of Zurich, </a:t>
            </a:r>
            <a:r>
              <a:rPr lang="fr-FR" dirty="0" smtClean="0"/>
              <a:t>Switzerland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22 </a:t>
            </a:r>
            <a:r>
              <a:rPr lang="en-US" dirty="0">
                <a:solidFill>
                  <a:srgbClr val="000000"/>
                </a:solidFill>
              </a:rPr>
              <a:t>papers submitted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</a:rPr>
              <a:t>7 </a:t>
            </a:r>
            <a:r>
              <a:rPr lang="en-US" dirty="0">
                <a:solidFill>
                  <a:srgbClr val="000000"/>
                </a:solidFill>
              </a:rPr>
              <a:t>papers accepted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24 </a:t>
            </a:r>
            <a:r>
              <a:rPr lang="en-US" dirty="0">
                <a:solidFill>
                  <a:srgbClr val="000000"/>
                </a:solidFill>
              </a:rPr>
              <a:t>Ph.D. workshop papers submitted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</a:rPr>
              <a:t>9 </a:t>
            </a:r>
            <a:r>
              <a:rPr lang="en-US" dirty="0">
                <a:solidFill>
                  <a:srgbClr val="000000"/>
                </a:solidFill>
              </a:rPr>
              <a:t>papers </a:t>
            </a:r>
            <a:r>
              <a:rPr lang="en-US" dirty="0" smtClean="0">
                <a:solidFill>
                  <a:srgbClr val="000000"/>
                </a:solidFill>
              </a:rPr>
              <a:t>accepted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69AB4-15EE-46B1-A99F-BC8925674EB6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 altLang="en-US">
              <a:solidFill>
                <a:schemeClr val="bg1"/>
              </a:solidFill>
            </a:endParaRPr>
          </a:p>
        </p:txBody>
      </p:sp>
      <p:pic>
        <p:nvPicPr>
          <p:cNvPr id="35844" name="Picture 7" descr="aims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1722438"/>
            <a:ext cx="391160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" descr="litoral-de-joao-pesso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1289050"/>
            <a:ext cx="314166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mtClean="0"/>
              <a:t>LANOMS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60725"/>
            <a:ext cx="8229600" cy="31194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October 01-03, </a:t>
            </a:r>
            <a:r>
              <a:rPr lang="en-US" dirty="0"/>
              <a:t>2015, </a:t>
            </a:r>
            <a:r>
              <a:rPr lang="en-US" dirty="0" err="1" smtClean="0"/>
              <a:t>João</a:t>
            </a:r>
            <a:r>
              <a:rPr lang="en-US" dirty="0" smtClean="0"/>
              <a:t> Pessoa, Brazil</a:t>
            </a: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General Chair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Fernando </a:t>
            </a:r>
            <a:r>
              <a:rPr lang="en-US" dirty="0" err="1"/>
              <a:t>Menezes</a:t>
            </a:r>
            <a:r>
              <a:rPr lang="en-US" dirty="0"/>
              <a:t> </a:t>
            </a:r>
            <a:r>
              <a:rPr lang="en-US" dirty="0" smtClean="0"/>
              <a:t>Matos, UFPB, Brazil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Augusto </a:t>
            </a:r>
            <a:r>
              <a:rPr lang="en-US" dirty="0" err="1"/>
              <a:t>Venâncio</a:t>
            </a:r>
            <a:r>
              <a:rPr lang="en-US" dirty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, UFRB, Brazil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TPC </a:t>
            </a:r>
            <a:r>
              <a:rPr lang="en-US" dirty="0"/>
              <a:t>Co-Chairs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José </a:t>
            </a:r>
            <a:r>
              <a:rPr lang="en-US" dirty="0" err="1"/>
              <a:t>Neuman</a:t>
            </a:r>
            <a:r>
              <a:rPr lang="en-US" dirty="0"/>
              <a:t> de </a:t>
            </a:r>
            <a:r>
              <a:rPr lang="en-US" dirty="0" smtClean="0"/>
              <a:t>Souza, UFC, Brazil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err="1"/>
              <a:t>Aldri</a:t>
            </a:r>
            <a:r>
              <a:rPr lang="en-US" dirty="0"/>
              <a:t> </a:t>
            </a:r>
            <a:r>
              <a:rPr lang="en-US" dirty="0" smtClean="0"/>
              <a:t>Santos, UFPR, Brazil</a:t>
            </a:r>
            <a:endParaRPr lang="en-US" dirty="0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4028B-DD82-4BC0-8162-B39152228E48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 altLang="en-US">
              <a:solidFill>
                <a:schemeClr val="bg1"/>
              </a:solidFill>
            </a:endParaRPr>
          </a:p>
        </p:txBody>
      </p:sp>
      <p:pic>
        <p:nvPicPr>
          <p:cNvPr id="37893" name="Picture 6" descr="Projeto_20Terminado_2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9888"/>
            <a:ext cx="4446588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7" descr="header_background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719263"/>
            <a:ext cx="66802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mtClean="0"/>
              <a:t>CNSM 2015</a:t>
            </a:r>
          </a:p>
        </p:txBody>
      </p:sp>
      <p:sp>
        <p:nvSpPr>
          <p:cNvPr id="39939" name="Content Placeholder 14"/>
          <p:cNvSpPr>
            <a:spLocks noGrp="1"/>
          </p:cNvSpPr>
          <p:nvPr>
            <p:ph idx="1"/>
          </p:nvPr>
        </p:nvSpPr>
        <p:spPr>
          <a:xfrm>
            <a:off x="457200" y="3289300"/>
            <a:ext cx="8229600" cy="3213100"/>
          </a:xfrm>
        </p:spPr>
        <p:txBody>
          <a:bodyPr/>
          <a:lstStyle/>
          <a:p>
            <a:r>
              <a:rPr lang="en-US" altLang="en-US" smtClean="0"/>
              <a:t>November 9-13, 2015, Barcelona, Spain</a:t>
            </a:r>
          </a:p>
          <a:p>
            <a:r>
              <a:rPr lang="en-US" altLang="en-US" smtClean="0"/>
              <a:t>General Chair</a:t>
            </a:r>
          </a:p>
          <a:p>
            <a:pPr lvl="1"/>
            <a:r>
              <a:rPr lang="en-US" altLang="en-US" smtClean="0"/>
              <a:t>Joan Serrat, Universitat Politècnica de Catalunya, Spain</a:t>
            </a:r>
          </a:p>
          <a:p>
            <a:r>
              <a:rPr lang="en-US" altLang="en-US" smtClean="0"/>
              <a:t>TPC Co-Chairs</a:t>
            </a:r>
          </a:p>
          <a:p>
            <a:pPr lvl="1"/>
            <a:r>
              <a:rPr lang="en-US" altLang="en-US" smtClean="0"/>
              <a:t>Mauro Tortonesi, University of Ferrara, Italy</a:t>
            </a:r>
          </a:p>
          <a:p>
            <a:pPr lvl="1"/>
            <a:r>
              <a:rPr lang="en-US" altLang="en-US" smtClean="0"/>
              <a:t>Jürgen Schönwälder, Jacobs University Bremen, Germany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AB6A0E-7FAD-4AC5-BD51-58512618B713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 altLang="en-US">
              <a:solidFill>
                <a:schemeClr val="bg1"/>
              </a:solidFill>
            </a:endParaRPr>
          </a:p>
        </p:txBody>
      </p:sp>
      <p:pic>
        <p:nvPicPr>
          <p:cNvPr id="39941" name="Picture 8" descr="logo_cn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39913"/>
            <a:ext cx="12700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Future Conferences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600" smtClean="0"/>
              <a:t>TMA 2016 (IFIP)</a:t>
            </a:r>
          </a:p>
          <a:p>
            <a:pPr lvl="1">
              <a:lnSpc>
                <a:spcPct val="80000"/>
              </a:lnSpc>
            </a:pPr>
            <a:r>
              <a:rPr lang="en-US" altLang="en-US" sz="2200" smtClean="0"/>
              <a:t>April 7-8, 2016, Louvain La Neuve, Belgium</a:t>
            </a:r>
          </a:p>
          <a:p>
            <a:pPr>
              <a:lnSpc>
                <a:spcPct val="80000"/>
              </a:lnSpc>
            </a:pPr>
            <a:r>
              <a:rPr lang="en-US" altLang="en-US" sz="2600" smtClean="0"/>
              <a:t>NOMS 2016 (IEEE/IFIP)</a:t>
            </a:r>
          </a:p>
          <a:p>
            <a:pPr lvl="1">
              <a:lnSpc>
                <a:spcPct val="80000"/>
              </a:lnSpc>
            </a:pPr>
            <a:r>
              <a:rPr lang="en-US" altLang="en-US" sz="2200" smtClean="0"/>
              <a:t>April 25-29, 2015, Istanbul, Turkey</a:t>
            </a:r>
          </a:p>
          <a:p>
            <a:pPr lvl="1">
              <a:lnSpc>
                <a:spcPct val="80000"/>
              </a:lnSpc>
            </a:pPr>
            <a:r>
              <a:rPr lang="en-US" altLang="en-US" sz="2200" smtClean="0"/>
              <a:t>Deadline: September 1</a:t>
            </a:r>
            <a:r>
              <a:rPr lang="en-US" altLang="en-US" sz="2200" baseline="30000" smtClean="0"/>
              <a:t>st</a:t>
            </a:r>
            <a:r>
              <a:rPr lang="en-US" altLang="en-US" sz="2200" smtClean="0"/>
              <a:t>, 2015</a:t>
            </a:r>
          </a:p>
          <a:p>
            <a:pPr lvl="1">
              <a:lnSpc>
                <a:spcPct val="80000"/>
              </a:lnSpc>
            </a:pPr>
            <a:r>
              <a:rPr lang="fr-FR" altLang="en-US" sz="2200" smtClean="0"/>
              <a:t>Dissertation Session - still open for submissions! </a:t>
            </a:r>
            <a:br>
              <a:rPr lang="fr-FR" altLang="en-US" sz="2200" smtClean="0"/>
            </a:br>
            <a:r>
              <a:rPr lang="fr-FR" altLang="en-US" sz="2200" smtClean="0"/>
              <a:t>November 20, 2015</a:t>
            </a:r>
            <a:endParaRPr lang="en-US" altLang="en-US" sz="2200" smtClean="0"/>
          </a:p>
          <a:p>
            <a:pPr>
              <a:lnSpc>
                <a:spcPct val="80000"/>
              </a:lnSpc>
            </a:pPr>
            <a:r>
              <a:rPr lang="en-US" altLang="en-US" sz="2600" smtClean="0"/>
              <a:t>AIMS 2016 (IFIP)</a:t>
            </a:r>
          </a:p>
          <a:p>
            <a:pPr lvl="1">
              <a:lnSpc>
                <a:spcPct val="80000"/>
              </a:lnSpc>
            </a:pPr>
            <a:r>
              <a:rPr lang="en-US" altLang="en-US" sz="2200" smtClean="0"/>
              <a:t>June 20-24, 2016, Munich, Germany</a:t>
            </a:r>
          </a:p>
          <a:p>
            <a:pPr>
              <a:lnSpc>
                <a:spcPct val="80000"/>
              </a:lnSpc>
            </a:pPr>
            <a:r>
              <a:rPr lang="en-US" altLang="en-US" sz="2600" smtClean="0"/>
              <a:t>CNSM 2016 (IFIP/IEEE) + In cooperation with ACM SIGCOMM</a:t>
            </a:r>
          </a:p>
          <a:p>
            <a:pPr>
              <a:lnSpc>
                <a:spcPct val="80000"/>
              </a:lnSpc>
            </a:pPr>
            <a:r>
              <a:rPr lang="en-US" altLang="en-US" sz="2600" smtClean="0"/>
              <a:t>IM 2017 (IFIP/IEEE): Lisbon, Portugal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996D89-BA41-416C-98BA-7B06077CE282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mtClean="0"/>
              <a:t>TMA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27438"/>
            <a:ext cx="8229600" cy="2752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smtClean="0"/>
              <a:t>April 7-8, 2016, Louvain La Neuve, Belgium</a:t>
            </a:r>
          </a:p>
          <a:p>
            <a:pPr lvl="1">
              <a:lnSpc>
                <a:spcPct val="90000"/>
              </a:lnSpc>
            </a:pPr>
            <a:r>
              <a:rPr lang="en-US" altLang="en-US" sz="2200" smtClean="0"/>
              <a:t>Ramin Sadre, Université catholique de Louvain, Belgium</a:t>
            </a:r>
          </a:p>
          <a:p>
            <a:pPr lvl="1">
              <a:lnSpc>
                <a:spcPct val="90000"/>
              </a:lnSpc>
            </a:pPr>
            <a:r>
              <a:rPr lang="en-US" altLang="en-US" sz="2200" smtClean="0"/>
              <a:t>Fabiàn Bustamante, Northwestern University, IL , USA</a:t>
            </a:r>
          </a:p>
          <a:p>
            <a:pPr lvl="1">
              <a:lnSpc>
                <a:spcPct val="90000"/>
              </a:lnSpc>
            </a:pPr>
            <a:r>
              <a:rPr lang="en-US" altLang="en-US" sz="2200" smtClean="0"/>
              <a:t>Alessio Botta, University of Napoli Federico II, Italy</a:t>
            </a:r>
          </a:p>
          <a:p>
            <a:pPr>
              <a:lnSpc>
                <a:spcPct val="90000"/>
              </a:lnSpc>
            </a:pPr>
            <a:r>
              <a:rPr lang="en-US" altLang="en-US" sz="1700" smtClean="0"/>
              <a:t>TMA will use the IFIP Digital Library</a:t>
            </a:r>
          </a:p>
          <a:p>
            <a:pPr>
              <a:lnSpc>
                <a:spcPct val="90000"/>
              </a:lnSpc>
            </a:pPr>
            <a:r>
              <a:rPr lang="en-US" altLang="en-US" sz="1700" smtClean="0"/>
              <a:t>Submission deadline: December 1</a:t>
            </a:r>
            <a:r>
              <a:rPr lang="en-US" altLang="en-US" sz="1700" baseline="30000" smtClean="0"/>
              <a:t>st</a:t>
            </a:r>
            <a:r>
              <a:rPr lang="en-US" altLang="en-US" sz="1700" smtClean="0"/>
              <a:t>, 2015 (extension planned for)</a:t>
            </a:r>
          </a:p>
          <a:p>
            <a:pPr>
              <a:lnSpc>
                <a:spcPct val="90000"/>
              </a:lnSpc>
            </a:pPr>
            <a:r>
              <a:rPr lang="en-US" altLang="en-US" sz="1700" smtClean="0"/>
              <a:t>Notification: January 18</a:t>
            </a:r>
            <a:r>
              <a:rPr lang="en-US" altLang="en-US" sz="1700" baseline="30000" smtClean="0"/>
              <a:t>th</a:t>
            </a:r>
            <a:r>
              <a:rPr lang="en-US" altLang="en-US" sz="1700" smtClean="0"/>
              <a:t>, 2016</a:t>
            </a:r>
          </a:p>
          <a:p>
            <a:pPr>
              <a:lnSpc>
                <a:spcPct val="90000"/>
              </a:lnSpc>
            </a:pPr>
            <a:r>
              <a:rPr lang="en-US" altLang="en-US" sz="1700" smtClean="0"/>
              <a:t>Camera Ready, January 29, 2016</a:t>
            </a:r>
          </a:p>
          <a:p>
            <a:pPr>
              <a:lnSpc>
                <a:spcPct val="90000"/>
              </a:lnSpc>
            </a:pPr>
            <a:endParaRPr lang="en-US" altLang="en-US" sz="1700" smtClean="0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91B64C-78C9-46F0-8F97-10BA4E7755BD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 altLang="en-US">
              <a:solidFill>
                <a:schemeClr val="bg1"/>
              </a:solidFill>
            </a:endParaRPr>
          </a:p>
        </p:txBody>
      </p:sp>
      <p:pic>
        <p:nvPicPr>
          <p:cNvPr id="43012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700213"/>
            <a:ext cx="4719637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CNOM / IFIP WG 6.6 officers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1722438"/>
            <a:ext cx="8845550" cy="4657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IEEE CNOM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Chair: </a:t>
            </a:r>
            <a:r>
              <a:rPr lang="en-US" i="1" dirty="0" smtClean="0"/>
              <a:t>Lisandro </a:t>
            </a:r>
            <a:r>
              <a:rPr lang="en-US" i="1" dirty="0" err="1" smtClean="0"/>
              <a:t>Zambenedetti</a:t>
            </a:r>
            <a:r>
              <a:rPr lang="en-US" i="1" dirty="0" smtClean="0"/>
              <a:t> Granville </a:t>
            </a:r>
            <a:r>
              <a:rPr lang="en-US" dirty="0" smtClean="0"/>
              <a:t>– Federal University of Rio Grande do </a:t>
            </a:r>
            <a:r>
              <a:rPr lang="en-US" dirty="0" err="1" smtClean="0"/>
              <a:t>Sul</a:t>
            </a:r>
            <a:r>
              <a:rPr lang="en-US" dirty="0" smtClean="0"/>
              <a:t> (UFRGS), Brazil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Vice-chair: </a:t>
            </a:r>
            <a:r>
              <a:rPr lang="en-US" i="1" dirty="0"/>
              <a:t>Filip De </a:t>
            </a:r>
            <a:r>
              <a:rPr lang="en-US" i="1" dirty="0" err="1"/>
              <a:t>Turck</a:t>
            </a:r>
            <a:r>
              <a:rPr lang="en-US" i="1" dirty="0"/>
              <a:t> </a:t>
            </a:r>
            <a:r>
              <a:rPr lang="en-US" dirty="0"/>
              <a:t>– Ghent </a:t>
            </a:r>
            <a:r>
              <a:rPr lang="en-US" dirty="0" smtClean="0"/>
              <a:t>University - </a:t>
            </a:r>
            <a:r>
              <a:rPr lang="en-US" dirty="0" err="1" smtClean="0"/>
              <a:t>iMinds</a:t>
            </a:r>
            <a:r>
              <a:rPr lang="en-US" dirty="0" smtClean="0"/>
              <a:t>, Belgium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TPC chair: </a:t>
            </a:r>
            <a:r>
              <a:rPr lang="en-US" i="1" dirty="0"/>
              <a:t>Deep </a:t>
            </a:r>
            <a:r>
              <a:rPr lang="en-US" i="1" dirty="0" err="1"/>
              <a:t>Medhi</a:t>
            </a:r>
            <a:r>
              <a:rPr lang="en-US" i="1" dirty="0"/>
              <a:t> </a:t>
            </a:r>
            <a:r>
              <a:rPr lang="en-US" dirty="0"/>
              <a:t>– University of Missouri-Kansas </a:t>
            </a:r>
            <a:r>
              <a:rPr lang="en-US" dirty="0" smtClean="0"/>
              <a:t>City, USA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Secretary: </a:t>
            </a:r>
            <a:r>
              <a:rPr lang="en-US" i="1" dirty="0" smtClean="0"/>
              <a:t>Shingo Ata </a:t>
            </a:r>
            <a:r>
              <a:rPr lang="en-US" dirty="0" smtClean="0"/>
              <a:t>– Osaka City University, Japan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IFIP WG 6.6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Chair: </a:t>
            </a:r>
            <a:r>
              <a:rPr lang="en-US" i="1" dirty="0"/>
              <a:t>Olivier </a:t>
            </a:r>
            <a:r>
              <a:rPr lang="en-US" i="1" dirty="0" err="1"/>
              <a:t>Festor</a:t>
            </a:r>
            <a:r>
              <a:rPr lang="en-US" dirty="0"/>
              <a:t> – INRIA, France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Vice-chair: </a:t>
            </a:r>
            <a:r>
              <a:rPr lang="en-US" i="1" dirty="0" err="1"/>
              <a:t>Burkhard</a:t>
            </a:r>
            <a:r>
              <a:rPr lang="en-US" i="1" dirty="0"/>
              <a:t> Stiller</a:t>
            </a:r>
            <a:r>
              <a:rPr lang="en-US" dirty="0"/>
              <a:t> – University of Zürich, Switzerland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>
                <a:solidFill>
                  <a:schemeClr val="bg1"/>
                </a:solidFill>
              </a:rPr>
              <a:t>November</a:t>
            </a:r>
            <a:r>
              <a:rPr lang="en-US" altLang="en-US">
                <a:solidFill>
                  <a:schemeClr val="bg1"/>
                </a:solidFill>
              </a:rPr>
              <a:t> 2015</a:t>
            </a:r>
            <a:endParaRPr lang="pt-BR" altLang="en-US">
              <a:solidFill>
                <a:schemeClr val="bg1"/>
              </a:solidFill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B4BB30-926B-4AFA-AD93-9EDB7B3C7728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 altLang="en-US">
              <a:solidFill>
                <a:schemeClr val="bg1"/>
              </a:solidFill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590800" y="6508750"/>
            <a:ext cx="4070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>
                <a:solidFill>
                  <a:schemeClr val="bg1"/>
                </a:solidFill>
              </a:rPr>
              <a:t>IFIP WG 6.6 meeting @ CNSM 2015 – Barcelona Spain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mtClean="0"/>
              <a:t>NOMS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27438"/>
            <a:ext cx="8229600" cy="27527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April 25-29, 2016</a:t>
            </a:r>
            <a:r>
              <a:rPr lang="en-US" dirty="0"/>
              <a:t>, </a:t>
            </a:r>
            <a:r>
              <a:rPr lang="en-US" dirty="0" smtClean="0"/>
              <a:t>Istanbul, Turkey</a:t>
            </a: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General Chair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err="1" smtClean="0"/>
              <a:t>Sema</a:t>
            </a:r>
            <a:r>
              <a:rPr lang="en-US" dirty="0" smtClean="0"/>
              <a:t> </a:t>
            </a:r>
            <a:r>
              <a:rPr lang="en-US" dirty="0" err="1"/>
              <a:t>Oktug</a:t>
            </a:r>
            <a:r>
              <a:rPr lang="en-US" dirty="0"/>
              <a:t>, Istanbul Technical University, </a:t>
            </a:r>
            <a:r>
              <a:rPr lang="en-US" dirty="0" smtClean="0"/>
              <a:t>Turkey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Mehmet </a:t>
            </a:r>
            <a:r>
              <a:rPr lang="en-US" dirty="0" err="1"/>
              <a:t>Ulema</a:t>
            </a:r>
            <a:r>
              <a:rPr lang="en-US" dirty="0"/>
              <a:t>, Manhattan College, USA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TPC </a:t>
            </a:r>
            <a:r>
              <a:rPr lang="en-US" dirty="0"/>
              <a:t>Co-Chairs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Brendan </a:t>
            </a:r>
            <a:r>
              <a:rPr lang="en-US" dirty="0"/>
              <a:t>Jennings, Waterford Institute of Technology, Ireland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err="1" smtClean="0"/>
              <a:t>Melike</a:t>
            </a:r>
            <a:r>
              <a:rPr lang="en-US" dirty="0" smtClean="0"/>
              <a:t> </a:t>
            </a:r>
            <a:r>
              <a:rPr lang="en-US" dirty="0" err="1"/>
              <a:t>Erol-Kantarci</a:t>
            </a:r>
            <a:r>
              <a:rPr lang="en-US" dirty="0"/>
              <a:t>, Clarkson University, USA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Helmut </a:t>
            </a:r>
            <a:r>
              <a:rPr lang="en-US" dirty="0" err="1"/>
              <a:t>Reiser</a:t>
            </a:r>
            <a:r>
              <a:rPr lang="en-US" dirty="0"/>
              <a:t>, Ludwig-</a:t>
            </a:r>
            <a:r>
              <a:rPr lang="en-US" dirty="0" err="1"/>
              <a:t>Maximilians</a:t>
            </a:r>
            <a:r>
              <a:rPr lang="en-US" dirty="0"/>
              <a:t> University, </a:t>
            </a:r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80A384-A83C-4D77-ACB1-D7BC9AAB964B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 altLang="en-US">
              <a:solidFill>
                <a:schemeClr val="bg1"/>
              </a:solidFill>
            </a:endParaRPr>
          </a:p>
        </p:txBody>
      </p:sp>
      <p:pic>
        <p:nvPicPr>
          <p:cNvPr id="47108" name="Picture 7" descr="Istanbu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870075"/>
            <a:ext cx="5360987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noms16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041525"/>
            <a:ext cx="13335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mtClean="0"/>
              <a:t>AIMS 2016 (10th edition)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6450"/>
            <a:ext cx="8229600" cy="44497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altLang="en-US" sz="2400" smtClean="0"/>
              <a:t>June 20-24, 2016, UniBwM München, Germany</a:t>
            </a:r>
          </a:p>
          <a:p>
            <a:pPr>
              <a:lnSpc>
                <a:spcPct val="80000"/>
              </a:lnSpc>
            </a:pPr>
            <a:r>
              <a:rPr lang="fr-FR" altLang="en-US" sz="2400" smtClean="0"/>
              <a:t>General Co-Chair</a:t>
            </a:r>
          </a:p>
          <a:p>
            <a:pPr lvl="1">
              <a:lnSpc>
                <a:spcPct val="80000"/>
              </a:lnSpc>
            </a:pPr>
            <a:r>
              <a:rPr lang="fr-FR" altLang="en-US" sz="2000" smtClean="0"/>
              <a:t>Gabi Dreo Rodosek, UniBWM </a:t>
            </a:r>
          </a:p>
          <a:p>
            <a:pPr>
              <a:lnSpc>
                <a:spcPct val="80000"/>
              </a:lnSpc>
            </a:pPr>
            <a:r>
              <a:rPr lang="fr-FR" altLang="en-US" sz="2400" smtClean="0"/>
              <a:t>TPC Co-Chairs</a:t>
            </a:r>
          </a:p>
          <a:p>
            <a:pPr lvl="1">
              <a:lnSpc>
                <a:spcPct val="80000"/>
              </a:lnSpc>
            </a:pPr>
            <a:r>
              <a:rPr lang="fr-FR" altLang="en-US" sz="2000" smtClean="0"/>
              <a:t>Rémi Badonnel, Inria, France</a:t>
            </a:r>
          </a:p>
          <a:p>
            <a:pPr lvl="1">
              <a:lnSpc>
                <a:spcPct val="80000"/>
              </a:lnSpc>
            </a:pPr>
            <a:r>
              <a:rPr lang="fr-FR" altLang="en-US" sz="2000" smtClean="0"/>
              <a:t>Robert, Koch UniBWM</a:t>
            </a:r>
          </a:p>
          <a:p>
            <a:pPr>
              <a:lnSpc>
                <a:spcPct val="80000"/>
              </a:lnSpc>
            </a:pPr>
            <a:r>
              <a:rPr lang="fr-FR" altLang="en-US" sz="2400" smtClean="0"/>
              <a:t>Ph.D. Workshop Chairs</a:t>
            </a:r>
          </a:p>
          <a:p>
            <a:pPr lvl="1">
              <a:lnSpc>
                <a:spcPct val="80000"/>
              </a:lnSpc>
            </a:pPr>
            <a:r>
              <a:rPr lang="fr-FR" altLang="en-US" sz="2000" smtClean="0"/>
              <a:t>Martin Drasar, Masaryk University, Czech Republic</a:t>
            </a:r>
          </a:p>
          <a:p>
            <a:pPr lvl="1">
              <a:lnSpc>
                <a:spcPct val="80000"/>
              </a:lnSpc>
            </a:pPr>
            <a:r>
              <a:rPr lang="fr-FR" altLang="en-US" sz="2000" smtClean="0"/>
              <a:t>Aiko Pras, University of Twente, Netherlands</a:t>
            </a:r>
          </a:p>
          <a:p>
            <a:pPr>
              <a:lnSpc>
                <a:spcPct val="80000"/>
              </a:lnSpc>
            </a:pPr>
            <a:r>
              <a:rPr lang="fr-FR" altLang="en-US" sz="2400" smtClean="0"/>
              <a:t>Paper submission deadline: January 8, 2016 (Registration), Janaury 15, 2015 (Uploading)</a:t>
            </a:r>
          </a:p>
          <a:p>
            <a:pPr>
              <a:lnSpc>
                <a:spcPct val="80000"/>
              </a:lnSpc>
            </a:pPr>
            <a:r>
              <a:rPr lang="fr-FR" altLang="en-US" sz="2400" smtClean="0"/>
              <a:t>Notification: March 1, 2016</a:t>
            </a:r>
          </a:p>
          <a:p>
            <a:pPr>
              <a:lnSpc>
                <a:spcPct val="80000"/>
              </a:lnSpc>
            </a:pPr>
            <a:r>
              <a:rPr lang="fr-FR" altLang="en-US" sz="2400" smtClean="0"/>
              <a:t>Camera Ready: March 14, 2016 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7EC40E-0CB8-4043-B713-66B6373D1115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 altLang="en-US">
              <a:solidFill>
                <a:schemeClr val="bg1"/>
              </a:solidFill>
            </a:endParaRPr>
          </a:p>
        </p:txBody>
      </p:sp>
      <p:pic>
        <p:nvPicPr>
          <p:cNvPr id="45060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2532063"/>
            <a:ext cx="363378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mtClean="0"/>
              <a:t>NOMS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425"/>
            <a:ext cx="6896100" cy="45037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mtClean="0"/>
              <a:t>213 papers submitted (general track)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7 Workshops (workshops deadline still all open until December 15, 2015)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5GMan 2016 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AnNet 2016 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DISSECT 2016 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ManFI 2016 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ManFIoT 2016 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PASC 2016 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UMITS 2016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4E9D21-DE37-4173-8544-ED1621EFE035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 altLang="en-US">
              <a:solidFill>
                <a:schemeClr val="bg1"/>
              </a:solidFill>
            </a:endParaRPr>
          </a:p>
        </p:txBody>
      </p:sp>
      <p:pic>
        <p:nvPicPr>
          <p:cNvPr id="48132" name="Picture 6" descr="noms16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876425"/>
            <a:ext cx="13335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ce réservé du contenu 2"/>
          <p:cNvSpPr>
            <a:spLocks noGrp="1"/>
          </p:cNvSpPr>
          <p:nvPr>
            <p:ph idx="1"/>
          </p:nvPr>
        </p:nvSpPr>
        <p:spPr>
          <a:xfrm>
            <a:off x="457200" y="3349625"/>
            <a:ext cx="4729163" cy="3030538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altLang="en-US" smtClean="0"/>
              <a:t>Beginning with V. 10 (1) 2013, TNSM papers will be indexed and abstracted in the Thomson Reuter - Science Citation Index.</a:t>
            </a:r>
          </a:p>
        </p:txBody>
      </p:sp>
      <p:sp>
        <p:nvSpPr>
          <p:cNvPr id="5017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2F2D7F-9432-4943-A9F0-E782BD07B851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BR" altLang="en-US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IEEE Transactions on Network and</a:t>
            </a:r>
            <a:br>
              <a:rPr lang="en-US" smtClean="0"/>
            </a:br>
            <a:r>
              <a:rPr lang="en-US" smtClean="0"/>
              <a:t>Service Management (TNSM)</a:t>
            </a:r>
            <a:endParaRPr lang="en-US" dirty="0"/>
          </a:p>
        </p:txBody>
      </p:sp>
      <p:pic>
        <p:nvPicPr>
          <p:cNvPr id="50180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3349625"/>
            <a:ext cx="24257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609600" y="1835150"/>
            <a:ext cx="8077200" cy="11588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Recognition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Achievement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763688" y="2740190"/>
            <a:ext cx="6264696" cy="728812"/>
          </a:xfrm>
          <a:prstGeom prst="rect">
            <a:avLst/>
          </a:prstGeom>
        </p:spPr>
        <p:txBody>
          <a:bodyPr/>
          <a:lstStyle>
            <a:lvl1pPr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1pPr>
            <a:lvl2pPr indent="144018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2pPr>
            <a:lvl3pPr indent="288036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3pPr>
            <a:lvl4pPr indent="43205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4pPr>
            <a:lvl5pPr indent="576071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5pPr>
            <a:lvl6pPr indent="720089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864107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1008125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115214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 w="10541" cmpd="sng">
                  <a:solidFill>
                    <a:srgbClr val="0365C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365C0">
                        <a:tint val="40000"/>
                        <a:satMod val="250000"/>
                      </a:srgbClr>
                    </a:gs>
                    <a:gs pos="9000">
                      <a:srgbClr val="0365C0">
                        <a:tint val="52000"/>
                        <a:satMod val="300000"/>
                      </a:srgbClr>
                    </a:gs>
                    <a:gs pos="50000">
                      <a:srgbClr val="0365C0">
                        <a:shade val="20000"/>
                        <a:satMod val="300000"/>
                      </a:srgbClr>
                    </a:gs>
                    <a:gs pos="79000">
                      <a:srgbClr val="0365C0">
                        <a:tint val="52000"/>
                        <a:satMod val="300000"/>
                      </a:srgbClr>
                    </a:gs>
                    <a:gs pos="100000">
                      <a:srgbClr val="0365C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Questionnaire </a:t>
            </a:r>
            <a:r>
              <a:rPr lang="en-US" sz="4400" b="1" kern="0" dirty="0" smtClean="0">
                <a:ln w="10541" cmpd="sng">
                  <a:solidFill>
                    <a:srgbClr val="0365C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365C0">
                        <a:tint val="40000"/>
                        <a:satMod val="250000"/>
                      </a:srgbClr>
                    </a:gs>
                    <a:gs pos="9000">
                      <a:srgbClr val="0365C0">
                        <a:tint val="52000"/>
                        <a:satMod val="300000"/>
                      </a:srgbClr>
                    </a:gs>
                    <a:gs pos="50000">
                      <a:srgbClr val="0365C0">
                        <a:shade val="20000"/>
                        <a:satMod val="300000"/>
                      </a:srgbClr>
                    </a:gs>
                    <a:gs pos="79000">
                      <a:srgbClr val="0365C0">
                        <a:tint val="52000"/>
                        <a:satMod val="300000"/>
                      </a:srgbClr>
                    </a:gs>
                    <a:gs pos="100000">
                      <a:srgbClr val="0365C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+ </a:t>
            </a:r>
            <a:r>
              <a:rPr lang="en-US" sz="4400" b="1" kern="0" dirty="0">
                <a:ln w="10541" cmpd="sng">
                  <a:solidFill>
                    <a:srgbClr val="0365C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365C0">
                        <a:tint val="40000"/>
                        <a:satMod val="250000"/>
                      </a:srgbClr>
                    </a:gs>
                    <a:gs pos="9000">
                      <a:srgbClr val="0365C0">
                        <a:tint val="52000"/>
                        <a:satMod val="300000"/>
                      </a:srgbClr>
                    </a:gs>
                    <a:gs pos="50000">
                      <a:srgbClr val="0365C0">
                        <a:shade val="20000"/>
                        <a:satMod val="300000"/>
                      </a:srgbClr>
                    </a:gs>
                    <a:gs pos="79000">
                      <a:srgbClr val="0365C0">
                        <a:tint val="52000"/>
                        <a:satMod val="300000"/>
                      </a:srgbClr>
                    </a:gs>
                    <a:gs pos="100000">
                      <a:srgbClr val="0365C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taxonomy update</a:t>
            </a:r>
          </a:p>
        </p:txBody>
      </p:sp>
      <p:pic>
        <p:nvPicPr>
          <p:cNvPr id="51202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5965825"/>
            <a:ext cx="8810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5924550"/>
            <a:ext cx="3603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Placeholder 3"/>
          <p:cNvSpPr>
            <a:spLocks noGrp="1"/>
          </p:cNvSpPr>
          <p:nvPr>
            <p:ph type="body" idx="1"/>
          </p:nvPr>
        </p:nvSpPr>
        <p:spPr>
          <a:xfrm>
            <a:off x="1644650" y="893763"/>
            <a:ext cx="7031038" cy="5072062"/>
          </a:xfrm>
        </p:spPr>
        <p:txBody>
          <a:bodyPr/>
          <a:lstStyle/>
          <a:p>
            <a:pPr marL="457200" indent="-457200" eaLnBrk="1" hangingPunct="1">
              <a:buFont typeface="Helvetica Light"/>
              <a:buAutoNum type="arabicPeriod"/>
            </a:pPr>
            <a:r>
              <a:rPr lang="en-US" altLang="en-US" sz="2400" smtClean="0">
                <a:solidFill>
                  <a:srgbClr val="000000"/>
                </a:solidFill>
              </a:rPr>
              <a:t>Select appropriate topics at submission time</a:t>
            </a:r>
          </a:p>
          <a:p>
            <a:pPr marL="457200" indent="-457200" eaLnBrk="1" hangingPunct="1">
              <a:buFont typeface="Helvetica Light"/>
              <a:buAutoNum type="arabicPeriod"/>
            </a:pPr>
            <a:r>
              <a:rPr lang="en-US" altLang="en-US" sz="2400" smtClean="0">
                <a:solidFill>
                  <a:srgbClr val="000000"/>
                </a:solidFill>
              </a:rPr>
              <a:t>Attract papers on key management areas</a:t>
            </a:r>
          </a:p>
          <a:p>
            <a:pPr marL="457200" indent="-457200" eaLnBrk="1" hangingPunct="1">
              <a:buFont typeface="Helvetica Light"/>
              <a:buAutoNum type="arabicPeriod"/>
            </a:pPr>
            <a:r>
              <a:rPr lang="en-US" altLang="en-US" sz="2400" smtClean="0">
                <a:solidFill>
                  <a:srgbClr val="000000"/>
                </a:solidFill>
              </a:rPr>
              <a:t>Match with reviewers’ expertise and interest</a:t>
            </a:r>
          </a:p>
          <a:p>
            <a:pPr marL="457200" indent="-457200" eaLnBrk="1" hangingPunct="1">
              <a:buFont typeface="Helvetica Light"/>
              <a:buAutoNum type="arabicPeriod"/>
            </a:pPr>
            <a:r>
              <a:rPr lang="en-US" altLang="en-US" sz="2400" smtClean="0">
                <a:solidFill>
                  <a:srgbClr val="000000"/>
                </a:solidFill>
              </a:rPr>
              <a:t>Analysis of topics of submitted papers to conferences and journals </a:t>
            </a:r>
          </a:p>
          <a:p>
            <a:pPr marL="457200" indent="-457200" eaLnBrk="1" hangingPunct="1">
              <a:buFont typeface="Helvetica Light"/>
              <a:buAutoNum type="arabicPeriod"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47664" y="35892"/>
            <a:ext cx="6264696" cy="728812"/>
          </a:xfrm>
          <a:prstGeom prst="rect">
            <a:avLst/>
          </a:prstGeom>
        </p:spPr>
        <p:txBody>
          <a:bodyPr/>
          <a:lstStyle>
            <a:lvl1pPr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1pPr>
            <a:lvl2pPr indent="144018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2pPr>
            <a:lvl3pPr indent="288036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3pPr>
            <a:lvl4pPr indent="43205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4pPr>
            <a:lvl5pPr indent="576071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5pPr>
            <a:lvl6pPr indent="720089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864107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1008125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115214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Why a taxonomy?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2227" name="Picture 6" descr="http://netfutures2015.eu/wp-content/uploads/2014/11/commissie-337x192-300x1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6067425"/>
            <a:ext cx="779462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flamingo-logo-large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6067425"/>
            <a:ext cx="5270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2229" name="FP7-gen-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6013450"/>
            <a:ext cx="636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6121400"/>
            <a:ext cx="7143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0" descr="https://upload.wikimedia.org/wikipedia/commons/thumb/9/97/Logo_UPC.svg/2000px-Logo_UPC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5967413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088063"/>
            <a:ext cx="8810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6048375"/>
            <a:ext cx="3603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47664" y="2420888"/>
            <a:ext cx="6264696" cy="728812"/>
          </a:xfrm>
          <a:prstGeom prst="rect">
            <a:avLst/>
          </a:prstGeom>
        </p:spPr>
        <p:txBody>
          <a:bodyPr/>
          <a:lstStyle>
            <a:lvl1pPr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1pPr>
            <a:lvl2pPr indent="144018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2pPr>
            <a:lvl3pPr indent="288036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3pPr>
            <a:lvl4pPr indent="43205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4pPr>
            <a:lvl5pPr indent="576071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5pPr>
            <a:lvl6pPr indent="720089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864107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1008125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115214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Questionnaire: </a:t>
            </a:r>
            <a:b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</a:b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setup and participants</a:t>
            </a:r>
            <a:b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</a:b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3250" name="Picture 8" descr="http://www.cnsm-conf.org/2015/images/logo_cn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58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6" descr="http://netfutures2015.eu/wp-content/uploads/2014/11/commissie-337x192-300x1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6067425"/>
            <a:ext cx="779462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flamingo-logo-large.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6067425"/>
            <a:ext cx="5270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3253" name="FP7-gen-RG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6013450"/>
            <a:ext cx="636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6121400"/>
            <a:ext cx="7143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10" descr="https://upload.wikimedia.org/wikipedia/commons/thumb/9/97/Logo_UPC.svg/2000px-Logo_UPC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5967413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088063"/>
            <a:ext cx="8810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6048375"/>
            <a:ext cx="3603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SVN_FLAMINGO_NEW\Deliverables\2015\D3.4\figures\screenshot_demographicalinf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476250"/>
            <a:ext cx="43116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SVN_FLAMINGO_NEW\Deliverables\2015\D3.4\figures\screenshot_management_categ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4813"/>
            <a:ext cx="57340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Placeholder 3"/>
          <p:cNvSpPr>
            <a:spLocks noGrp="1"/>
          </p:cNvSpPr>
          <p:nvPr>
            <p:ph type="body" idx="1"/>
          </p:nvPr>
        </p:nvSpPr>
        <p:spPr>
          <a:xfrm>
            <a:off x="1547813" y="981075"/>
            <a:ext cx="7031037" cy="447675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000000"/>
                </a:solidFill>
              </a:rPr>
              <a:t>154 = 49 (industry) + 105 (academia)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59632" y="35892"/>
            <a:ext cx="7272808" cy="728812"/>
          </a:xfrm>
          <a:prstGeom prst="rect">
            <a:avLst/>
          </a:prstGeom>
        </p:spPr>
        <p:txBody>
          <a:bodyPr/>
          <a:lstStyle>
            <a:lvl1pPr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1pPr>
            <a:lvl2pPr indent="144018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2pPr>
            <a:lvl3pPr indent="288036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3pPr>
            <a:lvl4pPr indent="43205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4pPr>
            <a:lvl5pPr indent="576071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5pPr>
            <a:lvl6pPr indent="720089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864107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1008125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115214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Questionnaire participants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392238"/>
            <a:ext cx="491331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141663"/>
            <a:ext cx="28448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7"/>
          <a:stretch>
            <a:fillRect/>
          </a:stretch>
        </p:blipFill>
        <p:spPr bwMode="auto">
          <a:xfrm>
            <a:off x="1044575" y="4216400"/>
            <a:ext cx="314483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3068638"/>
            <a:ext cx="26543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16400"/>
            <a:ext cx="328771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6" descr="http://netfutures2015.eu/wp-content/uploads/2014/11/commissie-337x192-300x17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6067425"/>
            <a:ext cx="779462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flamingo-logo-large.pd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6067425"/>
            <a:ext cx="5270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6330" name="FP7-gen-RG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6013450"/>
            <a:ext cx="636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633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6121400"/>
            <a:ext cx="7143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10" descr="https://upload.wikimedia.org/wikipedia/commons/thumb/9/97/Logo_UPC.svg/2000px-Logo_UPC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5967413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088063"/>
            <a:ext cx="8810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5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6048375"/>
            <a:ext cx="3603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79550" y="882650"/>
            <a:ext cx="6867525" cy="5072063"/>
          </a:xfrm>
        </p:spPr>
        <p:txBody>
          <a:bodyPr>
            <a:normAutofit lnSpcReduction="10000"/>
          </a:bodyPr>
          <a:lstStyle/>
          <a:p>
            <a:pPr marL="457200" indent="-457200" defTabSz="368045" eaLnBrk="1" fontAlgn="auto" hangingPunct="1">
              <a:spcBef>
                <a:spcPts val="2646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Overview </a:t>
            </a:r>
            <a:r>
              <a:rPr lang="en-US" sz="2400" dirty="0">
                <a:solidFill>
                  <a:sysClr val="windowText" lastClr="000000"/>
                </a:solidFill>
              </a:rPr>
              <a:t>of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journals +</a:t>
            </a:r>
            <a:r>
              <a:rPr lang="en-US" sz="2400" dirty="0">
                <a:solidFill>
                  <a:sysClr val="windowText" lastClr="000000"/>
                </a:solidFill>
              </a:rPr>
              <a:t>special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issues </a:t>
            </a:r>
            <a:r>
              <a:rPr lang="en-US" sz="2400" dirty="0">
                <a:solidFill>
                  <a:sysClr val="windowText" lastClr="000000"/>
                </a:solidFill>
              </a:rPr>
              <a:t>+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								   	 conferences </a:t>
            </a:r>
            <a:r>
              <a:rPr lang="en-US" sz="2400" dirty="0">
                <a:solidFill>
                  <a:sysClr val="windowText" lastClr="000000"/>
                </a:solidFill>
              </a:rPr>
              <a:t>+ workshops </a:t>
            </a:r>
            <a:br>
              <a:rPr lang="en-US" sz="2400" dirty="0">
                <a:solidFill>
                  <a:sysClr val="windowText" lastClr="000000"/>
                </a:solidFill>
              </a:rPr>
            </a:br>
            <a:endParaRPr lang="en-US" sz="2400" dirty="0">
              <a:solidFill>
                <a:sysClr val="windowText" lastClr="000000"/>
              </a:solidFill>
            </a:endParaRPr>
          </a:p>
          <a:p>
            <a:pPr marL="457200" indent="-457200" defTabSz="368045" eaLnBrk="1" fontAlgn="auto" hangingPunct="1">
              <a:spcBef>
                <a:spcPts val="2646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TNSM </a:t>
            </a:r>
            <a:r>
              <a:rPr lang="en-US" sz="2400" dirty="0">
                <a:solidFill>
                  <a:sysClr val="windowText" lastClr="000000"/>
                </a:solidFill>
              </a:rPr>
              <a:t>indexed in Science Citation Index and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								 Journal </a:t>
            </a:r>
            <a:r>
              <a:rPr lang="en-US" sz="2400" dirty="0">
                <a:solidFill>
                  <a:sysClr val="windowText" lastClr="000000"/>
                </a:solidFill>
              </a:rPr>
              <a:t>Citation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Reports</a:t>
            </a:r>
          </a:p>
          <a:p>
            <a:pPr marL="457200" indent="-457200" defTabSz="368045" eaLnBrk="1" fontAlgn="auto" hangingPunct="1">
              <a:spcBef>
                <a:spcPts val="2646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Questionnaire </a:t>
            </a:r>
            <a:r>
              <a:rPr lang="en-US" sz="2400" dirty="0">
                <a:solidFill>
                  <a:sysClr val="windowText" lastClr="000000"/>
                </a:solidFill>
              </a:rPr>
              <a:t>results + taxonomy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update</a:t>
            </a:r>
          </a:p>
          <a:p>
            <a:pPr marL="457200" indent="-457200" defTabSz="368045" eaLnBrk="1" fontAlgn="auto" hangingPunct="1">
              <a:spcBef>
                <a:spcPts val="2646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Open </a:t>
            </a:r>
            <a:r>
              <a:rPr lang="en-US" sz="2400" dirty="0">
                <a:solidFill>
                  <a:sysClr val="windowText" lastClr="000000"/>
                </a:solidFill>
              </a:rPr>
              <a:t>Digital Library </a:t>
            </a:r>
            <a:endParaRPr lang="en-US" sz="2400" dirty="0" smtClean="0">
              <a:solidFill>
                <a:sysClr val="windowText" lastClr="000000"/>
              </a:solidFill>
            </a:endParaRPr>
          </a:p>
          <a:p>
            <a:pPr marL="457200" indent="-457200" defTabSz="368045" eaLnBrk="1" fontAlgn="auto" hangingPunct="1">
              <a:spcBef>
                <a:spcPts val="2646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Introduction </a:t>
            </a:r>
            <a:r>
              <a:rPr lang="en-US" sz="2400" dirty="0">
                <a:solidFill>
                  <a:sysClr val="windowText" lastClr="000000"/>
                </a:solidFill>
              </a:rPr>
              <a:t>of Test-of-time award </a:t>
            </a:r>
            <a:endParaRPr lang="en-US" sz="2400" dirty="0" smtClean="0">
              <a:solidFill>
                <a:sysClr val="windowText" lastClr="000000"/>
              </a:solidFill>
            </a:endParaRPr>
          </a:p>
          <a:p>
            <a:pPr marL="457200" indent="-457200" defTabSz="368045" eaLnBrk="1" fontAlgn="auto" hangingPunct="1">
              <a:spcBef>
                <a:spcPts val="2646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Idea </a:t>
            </a:r>
            <a:r>
              <a:rPr lang="en-US" sz="2400" dirty="0">
                <a:solidFill>
                  <a:sysClr val="windowText" lastClr="000000"/>
                </a:solidFill>
              </a:rPr>
              <a:t>to organize 'Industry-oriented special section' in journal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47664" y="35892"/>
            <a:ext cx="6264696" cy="728812"/>
          </a:xfrm>
          <a:prstGeom prst="rect">
            <a:avLst/>
          </a:prstGeom>
        </p:spPr>
        <p:txBody>
          <a:bodyPr/>
          <a:lstStyle>
            <a:lvl1pPr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1pPr>
            <a:lvl2pPr indent="144018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2pPr>
            <a:lvl3pPr indent="288036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3pPr>
            <a:lvl4pPr indent="43205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4pPr>
            <a:lvl5pPr indent="576071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5pPr>
            <a:lvl6pPr indent="720089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864107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1008125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115214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ln w="10541" cmpd="sng">
                  <a:solidFill>
                    <a:srgbClr val="0365C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365C0">
                        <a:tint val="40000"/>
                        <a:satMod val="250000"/>
                      </a:srgbClr>
                    </a:gs>
                    <a:gs pos="9000">
                      <a:srgbClr val="0365C0">
                        <a:tint val="52000"/>
                        <a:satMod val="300000"/>
                      </a:srgbClr>
                    </a:gs>
                    <a:gs pos="50000">
                      <a:srgbClr val="0365C0">
                        <a:shade val="20000"/>
                        <a:satMod val="300000"/>
                      </a:srgbClr>
                    </a:gs>
                    <a:gs pos="79000">
                      <a:srgbClr val="0365C0">
                        <a:tint val="52000"/>
                        <a:satMod val="300000"/>
                      </a:srgbClr>
                    </a:gs>
                    <a:gs pos="100000">
                      <a:srgbClr val="0365C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Meeting Overview</a:t>
            </a:r>
            <a:endParaRPr lang="en-US" sz="4400" b="1" kern="0" dirty="0">
              <a:ln w="10541" cmpd="sng">
                <a:solidFill>
                  <a:srgbClr val="0365C0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365C0">
                      <a:tint val="40000"/>
                      <a:satMod val="250000"/>
                    </a:srgbClr>
                  </a:gs>
                  <a:gs pos="9000">
                    <a:srgbClr val="0365C0">
                      <a:tint val="52000"/>
                      <a:satMod val="300000"/>
                    </a:srgbClr>
                  </a:gs>
                  <a:gs pos="50000">
                    <a:srgbClr val="0365C0">
                      <a:shade val="20000"/>
                      <a:satMod val="300000"/>
                    </a:srgbClr>
                  </a:gs>
                  <a:gs pos="79000">
                    <a:srgbClr val="0365C0">
                      <a:tint val="52000"/>
                      <a:satMod val="300000"/>
                    </a:srgbClr>
                  </a:gs>
                  <a:gs pos="100000">
                    <a:srgbClr val="0365C0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2531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5965825"/>
            <a:ext cx="8810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5924550"/>
            <a:ext cx="3603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C:\SVN_FLAMINGO_NEW\Deliverables\2015\D3.4\figures\relationships_1_to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7081838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47664" y="35892"/>
            <a:ext cx="6264696" cy="728812"/>
          </a:xfrm>
          <a:prstGeom prst="rect">
            <a:avLst/>
          </a:prstGeom>
        </p:spPr>
        <p:txBody>
          <a:bodyPr/>
          <a:lstStyle>
            <a:lvl1pPr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1pPr>
            <a:lvl2pPr indent="144018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2pPr>
            <a:lvl3pPr indent="288036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3pPr>
            <a:lvl4pPr indent="43205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4pPr>
            <a:lvl5pPr indent="576071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5pPr>
            <a:lvl6pPr indent="720089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864107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1008125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115214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Categories 1-3: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What is being managed?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504" y="5652516"/>
            <a:ext cx="9289032" cy="728812"/>
          </a:xfrm>
          <a:prstGeom prst="rect">
            <a:avLst/>
          </a:prstGeom>
        </p:spPr>
        <p:txBody>
          <a:bodyPr/>
          <a:lstStyle>
            <a:lvl1pPr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1pPr>
            <a:lvl2pPr indent="144018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2pPr>
            <a:lvl3pPr indent="288036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3pPr>
            <a:lvl4pPr indent="43205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4pPr>
            <a:lvl5pPr indent="576071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5pPr>
            <a:lvl6pPr indent="720089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864107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1008125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115214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Category 4: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Which functional areas are covered?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39752" y="4068340"/>
            <a:ext cx="6760368" cy="461665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What kind of network is being managed?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39752" y="3060228"/>
            <a:ext cx="6760368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What kind of service is being managed?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67744" y="2052116"/>
            <a:ext cx="6760368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How does </a:t>
            </a:r>
            <a:r>
              <a:rPr lang="en-US" dirty="0" err="1">
                <a:latin typeface="+mn-lt"/>
                <a:cs typeface="+mn-cs"/>
              </a:rPr>
              <a:t>mgmt</a:t>
            </a:r>
            <a:r>
              <a:rPr lang="en-US" dirty="0">
                <a:latin typeface="+mn-lt"/>
                <a:cs typeface="+mn-cs"/>
              </a:rPr>
              <a:t> relate to business aspects?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79613" y="2332038"/>
            <a:ext cx="338137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>
            <a:off x="1979613" y="3357563"/>
            <a:ext cx="338137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/>
          <p:nvPr/>
        </p:nvCxnSpPr>
        <p:spPr>
          <a:xfrm>
            <a:off x="1990725" y="4348163"/>
            <a:ext cx="338138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>
            <a:off x="4643438" y="5445125"/>
            <a:ext cx="0" cy="360363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C:\SVN_FLAMINGO_NEW\Deliverables\2015\D3.4\figures\relationships_5_to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196975"/>
            <a:ext cx="7215187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47664" y="35892"/>
            <a:ext cx="6264696" cy="728812"/>
          </a:xfrm>
          <a:prstGeom prst="rect">
            <a:avLst/>
          </a:prstGeom>
        </p:spPr>
        <p:txBody>
          <a:bodyPr/>
          <a:lstStyle>
            <a:lvl1pPr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1pPr>
            <a:lvl2pPr indent="144018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2pPr>
            <a:lvl3pPr indent="288036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3pPr>
            <a:lvl4pPr indent="43205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4pPr>
            <a:lvl5pPr indent="576071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5pPr>
            <a:lvl6pPr indent="720089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864107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1008125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115214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Categories 5-7: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How is something managed?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13383" y="5589240"/>
            <a:ext cx="4687009" cy="830997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How is network and service </a:t>
            </a:r>
            <a:br>
              <a:rPr lang="en-US" dirty="0">
                <a:latin typeface="+mn-lt"/>
                <a:cs typeface="+mn-cs"/>
              </a:rPr>
            </a:br>
            <a:r>
              <a:rPr lang="en-US" dirty="0">
                <a:latin typeface="+mn-lt"/>
                <a:cs typeface="+mn-cs"/>
              </a:rPr>
              <a:t>management achieved?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2996952"/>
            <a:ext cx="2808312" cy="19389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Which technologies </a:t>
            </a:r>
            <a:br>
              <a:rPr lang="en-US" dirty="0">
                <a:latin typeface="+mn-lt"/>
                <a:cs typeface="+mn-cs"/>
              </a:rPr>
            </a:br>
            <a:r>
              <a:rPr lang="en-US" dirty="0">
                <a:latin typeface="+mn-lt"/>
                <a:cs typeface="+mn-cs"/>
              </a:rPr>
              <a:t>are used in the management process?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96136" y="2052116"/>
            <a:ext cx="2598777" cy="19389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Which are the </a:t>
            </a:r>
            <a:br>
              <a:rPr lang="en-US" dirty="0">
                <a:latin typeface="+mn-lt"/>
                <a:cs typeface="+mn-cs"/>
              </a:rPr>
            </a:br>
            <a:r>
              <a:rPr lang="en-US" dirty="0">
                <a:latin typeface="+mn-lt"/>
                <a:cs typeface="+mn-cs"/>
              </a:rPr>
              <a:t>methods used </a:t>
            </a:r>
            <a:br>
              <a:rPr lang="en-US" dirty="0">
                <a:latin typeface="+mn-lt"/>
                <a:cs typeface="+mn-cs"/>
              </a:rPr>
            </a:br>
            <a:r>
              <a:rPr lang="en-US" dirty="0">
                <a:latin typeface="+mn-lt"/>
                <a:cs typeface="+mn-cs"/>
              </a:rPr>
              <a:t>to address the </a:t>
            </a:r>
            <a:br>
              <a:rPr lang="en-US" dirty="0">
                <a:latin typeface="+mn-lt"/>
                <a:cs typeface="+mn-cs"/>
              </a:rPr>
            </a:br>
            <a:r>
              <a:rPr lang="en-US" dirty="0">
                <a:latin typeface="+mn-lt"/>
                <a:cs typeface="+mn-cs"/>
              </a:rPr>
              <a:t>management </a:t>
            </a:r>
            <a:br>
              <a:rPr lang="en-US" dirty="0">
                <a:latin typeface="+mn-lt"/>
                <a:cs typeface="+mn-cs"/>
              </a:rPr>
            </a:br>
            <a:r>
              <a:rPr lang="en-US" dirty="0">
                <a:latin typeface="+mn-lt"/>
                <a:cs typeface="+mn-cs"/>
              </a:rPr>
              <a:t>problem?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47664" y="2420888"/>
            <a:ext cx="6264696" cy="728812"/>
          </a:xfrm>
          <a:prstGeom prst="rect">
            <a:avLst/>
          </a:prstGeom>
        </p:spPr>
        <p:txBody>
          <a:bodyPr/>
          <a:lstStyle>
            <a:lvl1pPr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1pPr>
            <a:lvl2pPr indent="144018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2pPr>
            <a:lvl3pPr indent="288036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3pPr>
            <a:lvl4pPr indent="43205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4pPr>
            <a:lvl5pPr indent="576071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5pPr>
            <a:lvl6pPr indent="720089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864107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1008125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115214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Taxonomy: </a:t>
            </a:r>
            <a:b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</a:b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category by category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9394" name="Picture 8" descr="http://www.cnsm-conf.org/2015/images/logo_cn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58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6" descr="http://netfutures2015.eu/wp-content/uploads/2014/11/commissie-337x192-300x1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6067425"/>
            <a:ext cx="779462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flamingo-logo-large.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6067425"/>
            <a:ext cx="5270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9397" name="FP7-gen-RG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6013450"/>
            <a:ext cx="636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6121400"/>
            <a:ext cx="7143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0" descr="https://upload.wikimedia.org/wikipedia/commons/thumb/9/97/Logo_UPC.svg/2000px-Logo_UPC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5967413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088063"/>
            <a:ext cx="8810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6048375"/>
            <a:ext cx="3603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813" y="908050"/>
            <a:ext cx="6696075" cy="4713288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7625" tIns="47625" rIns="47625" bIns="47625" spcCol="38100" anchor="ctr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Ad-hoc </a:t>
            </a:r>
            <a:r>
              <a:rPr lang="en-US" dirty="0">
                <a:latin typeface="+mn-lt"/>
                <a:cs typeface="+mn-cs"/>
              </a:rPr>
              <a:t>Networks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 Wireless and </a:t>
            </a:r>
            <a:r>
              <a:rPr lang="en-US" dirty="0">
                <a:latin typeface="+mn-lt"/>
                <a:cs typeface="+mn-cs"/>
              </a:rPr>
              <a:t>Cellular Networks (incl. 5G)</a:t>
            </a:r>
            <a:endParaRPr lang="en-US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 IP Networks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 LANs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 Optical Networks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 Sensor Networks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 Overlay Networks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 Virtual Networks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 Software Defined and Programmable Networks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 </a:t>
            </a:r>
            <a:r>
              <a:rPr lang="en-US" i="1" dirty="0">
                <a:latin typeface="+mn-lt"/>
                <a:cs typeface="+mn-cs"/>
              </a:rPr>
              <a:t>Internet of Things (M)</a:t>
            </a:r>
            <a:endParaRPr lang="en-US" i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 Data Center Networks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 </a:t>
            </a:r>
            <a:r>
              <a:rPr lang="en-US" u="sng" dirty="0">
                <a:latin typeface="+mn-lt"/>
                <a:cs typeface="+mn-cs"/>
              </a:rPr>
              <a:t>SCADA and Distributed Control Systems</a:t>
            </a:r>
            <a:endParaRPr lang="en-US" u="sng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 </a:t>
            </a:r>
            <a:r>
              <a:rPr lang="en-US" u="sng" dirty="0">
                <a:latin typeface="+mn-lt"/>
                <a:cs typeface="+mn-cs"/>
              </a:rPr>
              <a:t>Information-Centric-Networks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u="sng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1200" u="sng" dirty="0">
                <a:solidFill>
                  <a:srgbClr val="000000"/>
                </a:solidFill>
                <a:latin typeface="+mn-lt"/>
                <a:cs typeface="+mn-cs"/>
              </a:rPr>
              <a:t>Network </a:t>
            </a:r>
            <a:r>
              <a:rPr lang="en-US" sz="1200" u="sng" dirty="0">
                <a:solidFill>
                  <a:srgbClr val="000000"/>
                </a:solidFill>
                <a:latin typeface="+mn-lt"/>
                <a:cs typeface="+mn-cs"/>
              </a:rPr>
              <a:t>Function </a:t>
            </a:r>
            <a:r>
              <a:rPr lang="en-US" sz="1200" u="sng" dirty="0">
                <a:solidFill>
                  <a:srgbClr val="000000"/>
                </a:solidFill>
                <a:latin typeface="+mn-lt"/>
                <a:cs typeface="+mn-cs"/>
              </a:rPr>
              <a:t>Virtualization </a:t>
            </a:r>
            <a:r>
              <a:rPr lang="en-US" u="sng" dirty="0">
                <a:solidFill>
                  <a:srgbClr val="000000"/>
                </a:solidFill>
                <a:latin typeface="+mn-lt"/>
                <a:cs typeface="+mn-cs"/>
              </a:rPr>
              <a:t>(R)</a:t>
            </a:r>
            <a:endParaRPr lang="en-US" u="sng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u="sng" dirty="0">
                <a:solidFill>
                  <a:srgbClr val="000000"/>
                </a:solidFill>
                <a:latin typeface="+mn-lt"/>
                <a:cs typeface="+mn-cs"/>
              </a:rPr>
              <a:t> Home </a:t>
            </a:r>
            <a:r>
              <a:rPr lang="en-US" u="sng" dirty="0">
                <a:solidFill>
                  <a:srgbClr val="000000"/>
                </a:solidFill>
                <a:latin typeface="+mn-lt"/>
                <a:cs typeface="+mn-cs"/>
              </a:rPr>
              <a:t>Networks</a:t>
            </a:r>
            <a:endParaRPr lang="en-US" u="sng" dirty="0">
              <a:solidFill>
                <a:srgbClr val="000000"/>
              </a:solidFill>
              <a:latin typeface="+mn-lt"/>
              <a:cs typeface="+mn-cs"/>
              <a:sym typeface="Helvetica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35892"/>
            <a:ext cx="6264696" cy="728812"/>
          </a:xfrm>
          <a:prstGeom prst="rect">
            <a:avLst/>
          </a:prstGeom>
        </p:spPr>
        <p:txBody>
          <a:bodyPr/>
          <a:lstStyle>
            <a:lvl1pPr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1pPr>
            <a:lvl2pPr indent="144018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2pPr>
            <a:lvl3pPr indent="288036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3pPr>
            <a:lvl4pPr indent="43205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4pPr>
            <a:lvl5pPr indent="576071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5pPr>
            <a:lvl6pPr indent="720089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864107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1008125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115214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1. Network Management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0419" name="Picture 6" descr="http://netfutures2015.eu/wp-content/uploads/2014/11/commissie-337x192-300x1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6067425"/>
            <a:ext cx="779462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flamingo-logo-large.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6067425"/>
            <a:ext cx="5270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0421" name="FP7-gen-RG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6013450"/>
            <a:ext cx="636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6121400"/>
            <a:ext cx="7143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10" descr="https://upload.wikimedia.org/wikipedia/commons/thumb/9/97/Logo_UPC.svg/2000px-Logo_UPC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5967413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088063"/>
            <a:ext cx="8810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6048375"/>
            <a:ext cx="3603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620" y="872929"/>
            <a:ext cx="7308812" cy="3420167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7625" tIns="47625" rIns="47625" bIns="47625" spcCol="38100" anchor="ctr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Multimedia </a:t>
            </a:r>
            <a:r>
              <a:rPr lang="en-US" sz="2400" dirty="0">
                <a:latin typeface="+mn-lt"/>
                <a:cs typeface="+mn-cs"/>
              </a:rPr>
              <a:t>Services </a:t>
            </a:r>
            <a:r>
              <a:rPr lang="en-US" sz="2400" dirty="0">
                <a:latin typeface="+mn-lt"/>
                <a:cs typeface="+mn-cs"/>
              </a:rPr>
              <a:t>(incl. Voice</a:t>
            </a:r>
            <a:r>
              <a:rPr lang="en-US" sz="2400" dirty="0">
                <a:latin typeface="+mn-lt"/>
                <a:cs typeface="+mn-cs"/>
              </a:rPr>
              <a:t>, Video)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Content Delivery Services</a:t>
            </a: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Hosting </a:t>
            </a:r>
            <a:r>
              <a:rPr lang="en-US" sz="1600" dirty="0">
                <a:latin typeface="+mn-lt"/>
                <a:cs typeface="+mn-cs"/>
              </a:rPr>
              <a:t>(Virtual Machines</a:t>
            </a:r>
            <a:r>
              <a:rPr lang="en-US" sz="1600" dirty="0">
                <a:latin typeface="+mn-lt"/>
                <a:cs typeface="+mn-cs"/>
              </a:rPr>
              <a:t>) </a:t>
            </a:r>
            <a:r>
              <a:rPr lang="en-US" sz="2400" dirty="0">
                <a:latin typeface="+mn-lt"/>
                <a:cs typeface="+mn-cs"/>
              </a:rPr>
              <a:t>(R)</a:t>
            </a:r>
            <a:endParaRPr lang="en-US" sz="16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Cloud Services (incl. IaaS, PaaS, SaaS)</a:t>
            </a: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dirty="0" err="1">
                <a:latin typeface="+mn-lt"/>
                <a:cs typeface="+mn-cs"/>
              </a:rPr>
              <a:t>IoT</a:t>
            </a:r>
            <a:r>
              <a:rPr lang="en-US" sz="2400" i="1" dirty="0">
                <a:latin typeface="+mn-lt"/>
                <a:cs typeface="+mn-cs"/>
              </a:rPr>
              <a:t> Services (N)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i="1" strike="sngStrike" dirty="0">
                <a:latin typeface="+mn-lt"/>
                <a:cs typeface="+mn-cs"/>
              </a:rPr>
              <a:t>Grid Services </a:t>
            </a:r>
            <a:r>
              <a:rPr lang="en-US" sz="2400" i="1" strike="sngStrike" dirty="0">
                <a:latin typeface="+mn-lt"/>
                <a:cs typeface="+mn-cs"/>
              </a:rPr>
              <a:t>(R)</a:t>
            </a:r>
            <a:endParaRPr lang="en-US" sz="2400" i="1" strike="sngStrike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latin typeface="+mn-lt"/>
                <a:cs typeface="+mn-cs"/>
              </a:rPr>
              <a:t>Security Services (N)</a:t>
            </a:r>
            <a:endParaRPr lang="en-US" sz="2400" i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latin typeface="+mn-lt"/>
                <a:cs typeface="+mn-cs"/>
              </a:rPr>
              <a:t>Context-aware Services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solidFill>
                  <a:srgbClr val="000000"/>
                </a:solidFill>
                <a:latin typeface="+mn-lt"/>
                <a:cs typeface="+mn-cs"/>
                <a:sym typeface="Helvetica Light"/>
              </a:rPr>
              <a:t>IT Services</a:t>
            </a:r>
            <a:endParaRPr lang="en-US" sz="2400" u="sng" dirty="0">
              <a:solidFill>
                <a:srgbClr val="000000"/>
              </a:solidFill>
              <a:latin typeface="+mn-lt"/>
              <a:cs typeface="+mn-cs"/>
              <a:sym typeface="Helvetica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35892"/>
            <a:ext cx="6264696" cy="728812"/>
          </a:xfrm>
          <a:prstGeom prst="rect">
            <a:avLst/>
          </a:prstGeom>
        </p:spPr>
        <p:txBody>
          <a:bodyPr/>
          <a:lstStyle>
            <a:lvl1pPr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1pPr>
            <a:lvl2pPr indent="144018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2pPr>
            <a:lvl3pPr indent="288036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3pPr>
            <a:lvl4pPr indent="43205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4pPr>
            <a:lvl5pPr indent="576071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5pPr>
            <a:lvl6pPr indent="720089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864107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1008125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115214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2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. Service Management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2467" name="Picture 6" descr="http://netfutures2015.eu/wp-content/uploads/2014/11/commissie-337x192-300x1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6067425"/>
            <a:ext cx="779462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flamingo-logo-large.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6067425"/>
            <a:ext cx="5270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2469" name="FP7-gen-RG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6013450"/>
            <a:ext cx="636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6121400"/>
            <a:ext cx="7143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10" descr="https://upload.wikimedia.org/wikipedia/commons/thumb/9/97/Logo_UPC.svg/2000px-Logo_UPC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5967413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088063"/>
            <a:ext cx="8810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6048375"/>
            <a:ext cx="3603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963" y="692150"/>
            <a:ext cx="8280400" cy="305117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7625" tIns="47625" rIns="47625" bIns="47625" spcCol="38100" anchor="ctr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 Legal Perspective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i="1" dirty="0">
                <a:latin typeface="+mn-lt"/>
                <a:cs typeface="+mn-cs"/>
              </a:rPr>
              <a:t>Regulatory </a:t>
            </a:r>
            <a:r>
              <a:rPr lang="en-US" sz="2400" i="1" dirty="0">
                <a:latin typeface="+mn-lt"/>
                <a:cs typeface="+mn-cs"/>
              </a:rPr>
              <a:t>Perspective (N)</a:t>
            </a:r>
            <a:endParaRPr lang="en-US" sz="2400" i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1600" dirty="0">
                <a:latin typeface="+mn-lt"/>
                <a:cs typeface="+mn-cs"/>
              </a:rPr>
              <a:t>Ethical </a:t>
            </a:r>
            <a:r>
              <a:rPr lang="en-US" sz="1600" dirty="0">
                <a:latin typeface="+mn-lt"/>
                <a:cs typeface="+mn-cs"/>
              </a:rPr>
              <a:t>Issues</a:t>
            </a:r>
            <a:r>
              <a:rPr lang="en-US" sz="2400" dirty="0">
                <a:latin typeface="+mn-lt"/>
                <a:cs typeface="+mn-cs"/>
              </a:rPr>
              <a:t> (R)</a:t>
            </a: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i="1" dirty="0">
                <a:latin typeface="+mn-lt"/>
                <a:cs typeface="+mn-cs"/>
              </a:rPr>
              <a:t>Economic </a:t>
            </a:r>
            <a:r>
              <a:rPr lang="en-US" sz="2400" i="1" dirty="0">
                <a:latin typeface="+mn-lt"/>
                <a:cs typeface="+mn-cs"/>
              </a:rPr>
              <a:t>Aspects (N)</a:t>
            </a:r>
            <a:endParaRPr lang="en-US" sz="2400" i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Process, </a:t>
            </a:r>
            <a:r>
              <a:rPr lang="en-US" sz="2400" u="sng" dirty="0">
                <a:latin typeface="+mn-lt"/>
                <a:cs typeface="+mn-cs"/>
              </a:rPr>
              <a:t>Workflow and Life-cycle</a:t>
            </a:r>
            <a:r>
              <a:rPr lang="en-US" sz="2400" dirty="0">
                <a:latin typeface="+mn-lt"/>
                <a:cs typeface="+mn-cs"/>
              </a:rPr>
              <a:t> Management</a:t>
            </a: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u="sng" dirty="0">
                <a:latin typeface="+mn-lt"/>
                <a:cs typeface="+mn-cs"/>
              </a:rPr>
              <a:t>Privacy </a:t>
            </a:r>
            <a:r>
              <a:rPr lang="en-US" sz="2400" u="sng" dirty="0">
                <a:latin typeface="+mn-lt"/>
                <a:cs typeface="+mn-cs"/>
              </a:rPr>
              <a:t>Management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 SLA Management (M)</a:t>
            </a: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u="sng" dirty="0">
              <a:solidFill>
                <a:srgbClr val="000000"/>
              </a:solidFill>
              <a:latin typeface="+mn-lt"/>
              <a:cs typeface="+mn-cs"/>
              <a:sym typeface="Helvetica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35892"/>
            <a:ext cx="6264696" cy="728812"/>
          </a:xfrm>
          <a:prstGeom prst="rect">
            <a:avLst/>
          </a:prstGeom>
        </p:spPr>
        <p:txBody>
          <a:bodyPr/>
          <a:lstStyle>
            <a:lvl1pPr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1pPr>
            <a:lvl2pPr indent="144018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2pPr>
            <a:lvl3pPr indent="288036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3pPr>
            <a:lvl4pPr indent="43205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4pPr>
            <a:lvl5pPr indent="576071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5pPr>
            <a:lvl6pPr indent="720089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864107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1008125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115214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3. Business Management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4515" name="Picture 6" descr="http://netfutures2015.eu/wp-content/uploads/2014/11/commissie-337x192-300x1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6067425"/>
            <a:ext cx="779462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flamingo-logo-large.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6067425"/>
            <a:ext cx="5270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4517" name="FP7-gen-RG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6013450"/>
            <a:ext cx="636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45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6121400"/>
            <a:ext cx="7143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10" descr="https://upload.wikimedia.org/wikipedia/commons/thumb/9/97/Logo_UPC.svg/2000px-Logo_UPC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5967413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088063"/>
            <a:ext cx="8810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6048375"/>
            <a:ext cx="3603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913" y="1169988"/>
            <a:ext cx="7704137" cy="305117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7625" tIns="47625" rIns="47625" bIns="47625" spcCol="38100" anchor="ctr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Fault Management</a:t>
            </a: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Configuration </a:t>
            </a:r>
            <a:r>
              <a:rPr lang="en-US" sz="2400" dirty="0">
                <a:latin typeface="+mn-lt"/>
                <a:cs typeface="+mn-cs"/>
              </a:rPr>
              <a:t>Management </a:t>
            </a:r>
            <a:r>
              <a:rPr lang="en-US" sz="2400" dirty="0">
                <a:latin typeface="+mn-lt"/>
                <a:cs typeface="+mn-cs"/>
              </a:rPr>
              <a:t>(incl. Deployment Management)</a:t>
            </a: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Accounting </a:t>
            </a:r>
            <a:r>
              <a:rPr lang="en-US" sz="2400" dirty="0">
                <a:latin typeface="+mn-lt"/>
                <a:cs typeface="+mn-cs"/>
              </a:rPr>
              <a:t>Management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Performance </a:t>
            </a:r>
            <a:r>
              <a:rPr lang="en-US" sz="2400" dirty="0">
                <a:latin typeface="+mn-lt"/>
                <a:cs typeface="+mn-cs"/>
              </a:rPr>
              <a:t>Management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Security Management (incl. IDS</a:t>
            </a:r>
            <a:r>
              <a:rPr lang="en-US" sz="2400" dirty="0">
                <a:latin typeface="+mn-lt"/>
                <a:cs typeface="+mn-cs"/>
              </a:rPr>
              <a:t>, DDoS detection and </a:t>
            </a:r>
            <a:r>
              <a:rPr lang="en-US" sz="2400" dirty="0">
                <a:latin typeface="+mn-lt"/>
                <a:cs typeface="+mn-cs"/>
              </a:rPr>
              <a:t>Mitigation) </a:t>
            </a: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Event Management</a:t>
            </a:r>
            <a:r>
              <a:rPr lang="en-US" sz="2400" dirty="0">
                <a:latin typeface="+mn-lt"/>
                <a:cs typeface="+mn-cs"/>
              </a:rPr>
              <a:t> (R)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35892"/>
            <a:ext cx="6264696" cy="728812"/>
          </a:xfrm>
          <a:prstGeom prst="rect">
            <a:avLst/>
          </a:prstGeom>
        </p:spPr>
        <p:txBody>
          <a:bodyPr/>
          <a:lstStyle>
            <a:lvl1pPr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1pPr>
            <a:lvl2pPr indent="144018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2pPr>
            <a:lvl3pPr indent="288036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3pPr>
            <a:lvl4pPr indent="43205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4pPr>
            <a:lvl5pPr indent="576071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5pPr>
            <a:lvl6pPr indent="720089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864107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1008125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115214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4. Functional Areas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6563" name="Picture 6" descr="http://netfutures2015.eu/wp-content/uploads/2014/11/commissie-337x192-300x1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6067425"/>
            <a:ext cx="779462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flamingo-logo-large.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6067425"/>
            <a:ext cx="5270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6565" name="FP7-gen-RG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6013450"/>
            <a:ext cx="636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6121400"/>
            <a:ext cx="7143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10" descr="https://upload.wikimedia.org/wikipedia/commons/thumb/9/97/Logo_UPC.svg/2000px-Logo_UPC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5967413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088063"/>
            <a:ext cx="8810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6048375"/>
            <a:ext cx="3603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8888" y="1008063"/>
            <a:ext cx="6697662" cy="3789362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7625" tIns="47625" rIns="47625" bIns="47625" spcCol="38100" anchor="ctr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Centralized </a:t>
            </a:r>
            <a:r>
              <a:rPr lang="en-US" sz="2400" dirty="0">
                <a:latin typeface="+mn-lt"/>
                <a:cs typeface="+mn-cs"/>
              </a:rPr>
              <a:t>Management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latin typeface="+mn-lt"/>
                <a:cs typeface="+mn-cs"/>
              </a:rPr>
              <a:t>Hierarchical </a:t>
            </a:r>
            <a:r>
              <a:rPr lang="en-US" sz="2400" u="sng" dirty="0">
                <a:latin typeface="+mn-lt"/>
                <a:cs typeface="+mn-cs"/>
              </a:rPr>
              <a:t>Management</a:t>
            </a:r>
            <a:endParaRPr lang="en-U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Distributed Management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Autonomic </a:t>
            </a:r>
            <a:r>
              <a:rPr lang="en-US" sz="2400" u="sng" dirty="0">
                <a:latin typeface="+mn-lt"/>
                <a:cs typeface="+mn-cs"/>
              </a:rPr>
              <a:t>and </a:t>
            </a:r>
            <a:r>
              <a:rPr lang="en-US" sz="2400" u="sng" dirty="0">
                <a:latin typeface="+mn-lt"/>
                <a:cs typeface="+mn-cs"/>
              </a:rPr>
              <a:t>Cognitive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Management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Policy-Based </a:t>
            </a:r>
            <a:r>
              <a:rPr lang="en-US" sz="2400" dirty="0">
                <a:latin typeface="+mn-lt"/>
                <a:cs typeface="+mn-cs"/>
              </a:rPr>
              <a:t>Management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Federated </a:t>
            </a:r>
            <a:r>
              <a:rPr lang="en-US" sz="1600" dirty="0">
                <a:latin typeface="+mn-lt"/>
                <a:cs typeface="+mn-cs"/>
              </a:rPr>
              <a:t>Network </a:t>
            </a:r>
            <a:r>
              <a:rPr lang="en-US" sz="2400" dirty="0">
                <a:latin typeface="+mn-lt"/>
                <a:cs typeface="+mn-cs"/>
              </a:rPr>
              <a:t>Management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Pro-Active </a:t>
            </a:r>
            <a:r>
              <a:rPr lang="en-US" sz="2400" dirty="0">
                <a:latin typeface="+mn-lt"/>
                <a:cs typeface="+mn-cs"/>
              </a:rPr>
              <a:t>Management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Energy-Aware </a:t>
            </a:r>
            <a:r>
              <a:rPr lang="en-US" sz="1400" dirty="0">
                <a:latin typeface="+mn-lt"/>
                <a:cs typeface="+mn-cs"/>
              </a:rPr>
              <a:t>Network </a:t>
            </a:r>
            <a:r>
              <a:rPr lang="en-US" sz="2400" dirty="0">
                <a:latin typeface="+mn-lt"/>
                <a:cs typeface="+mn-cs"/>
              </a:rPr>
              <a:t>Management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dirty="0" err="1">
                <a:latin typeface="+mn-lt"/>
                <a:cs typeface="+mn-cs"/>
              </a:rPr>
              <a:t>QoE</a:t>
            </a:r>
            <a:r>
              <a:rPr lang="en-US" sz="2400" i="1" dirty="0">
                <a:latin typeface="+mn-lt"/>
                <a:cs typeface="+mn-cs"/>
              </a:rPr>
              <a:t>-Centric Management (M)</a:t>
            </a:r>
            <a:endParaRPr lang="en-US" sz="2400" i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u="sng" dirty="0">
              <a:solidFill>
                <a:srgbClr val="000000"/>
              </a:solidFill>
              <a:latin typeface="+mn-lt"/>
              <a:cs typeface="+mn-cs"/>
              <a:sym typeface="Helvetica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35892"/>
            <a:ext cx="7632848" cy="728812"/>
          </a:xfrm>
          <a:prstGeom prst="rect">
            <a:avLst/>
          </a:prstGeom>
        </p:spPr>
        <p:txBody>
          <a:bodyPr/>
          <a:lstStyle>
            <a:lvl1pPr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1pPr>
            <a:lvl2pPr indent="144018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2pPr>
            <a:lvl3pPr indent="288036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3pPr>
            <a:lvl4pPr indent="43205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4pPr>
            <a:lvl5pPr indent="576071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5pPr>
            <a:lvl6pPr indent="720089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864107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1008125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115214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5. Management </a:t>
            </a:r>
            <a:r>
              <a:rPr lang="en-US" sz="4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Paradigms</a:t>
            </a:r>
            <a:endParaRPr lang="en-US" sz="4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8611" name="Picture 6" descr="http://netfutures2015.eu/wp-content/uploads/2014/11/commissie-337x192-300x1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6067425"/>
            <a:ext cx="779462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flamingo-logo-large.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6067425"/>
            <a:ext cx="5270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8613" name="FP7-gen-RG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6013450"/>
            <a:ext cx="636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6121400"/>
            <a:ext cx="7143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10" descr="https://upload.wikimedia.org/wikipedia/commons/thumb/9/97/Logo_UPC.svg/2000px-Logo_UPC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5967413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088063"/>
            <a:ext cx="8810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6048375"/>
            <a:ext cx="3603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188" y="682625"/>
            <a:ext cx="8281987" cy="526732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7625" tIns="47625" rIns="47625" bIns="47625" spcCol="38100" anchor="ctr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Protocols</a:t>
            </a:r>
            <a:endParaRPr lang="en-U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Middleware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latin typeface="+mn-lt"/>
                <a:cs typeface="+mn-cs"/>
              </a:rPr>
              <a:t>Overlays</a:t>
            </a:r>
            <a:r>
              <a:rPr lang="en-US" sz="2400" dirty="0">
                <a:latin typeface="+mn-lt"/>
                <a:cs typeface="+mn-cs"/>
              </a:rPr>
              <a:t> (incl. P2P)</a:t>
            </a:r>
            <a:endParaRPr lang="en-U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Data</a:t>
            </a:r>
            <a:r>
              <a:rPr lang="en-US" sz="2400" dirty="0">
                <a:latin typeface="+mn-lt"/>
                <a:cs typeface="+mn-cs"/>
              </a:rPr>
              <a:t>, Information, and Semantic </a:t>
            </a:r>
            <a:r>
              <a:rPr lang="en-US" sz="2400" dirty="0">
                <a:latin typeface="+mn-lt"/>
                <a:cs typeface="+mn-cs"/>
              </a:rPr>
              <a:t>Modeling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+mn-lt"/>
                <a:cs typeface="+mn-cs"/>
              </a:rPr>
              <a:t>Mobile Agents </a:t>
            </a:r>
            <a:r>
              <a:rPr lang="en-US" sz="2400" i="1" dirty="0">
                <a:latin typeface="+mn-lt"/>
                <a:cs typeface="+mn-cs"/>
              </a:rPr>
              <a:t>(R)</a:t>
            </a:r>
            <a:endParaRPr lang="en-US" i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+mn-lt"/>
                <a:cs typeface="+mn-cs"/>
              </a:rPr>
              <a:t>Grids </a:t>
            </a:r>
            <a:r>
              <a:rPr lang="en-US" sz="2400" i="1" dirty="0">
                <a:latin typeface="+mn-lt"/>
                <a:cs typeface="+mn-cs"/>
              </a:rPr>
              <a:t>(R)</a:t>
            </a:r>
            <a:endParaRPr lang="en-US" i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Service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>
                <a:latin typeface="+mn-lt"/>
                <a:cs typeface="+mn-cs"/>
              </a:rPr>
              <a:t>Discovery, Migration and </a:t>
            </a:r>
            <a:r>
              <a:rPr lang="en-US" sz="2400" dirty="0">
                <a:latin typeface="+mn-lt"/>
                <a:cs typeface="+mn-cs"/>
              </a:rPr>
              <a:t>Orchestration</a:t>
            </a:r>
            <a:endParaRPr lang="en-U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+mn-lt"/>
                <a:cs typeface="+mn-cs"/>
              </a:rPr>
              <a:t>Resource Provisioning</a:t>
            </a:r>
            <a:r>
              <a:rPr lang="en-US" sz="2400" i="1" dirty="0">
                <a:latin typeface="+mn-lt"/>
                <a:cs typeface="+mn-cs"/>
              </a:rPr>
              <a:t> (R)</a:t>
            </a:r>
            <a:endParaRPr lang="en-US" sz="2400" i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latin typeface="+mn-lt"/>
                <a:cs typeface="+mn-cs"/>
              </a:rPr>
              <a:t>Software </a:t>
            </a:r>
            <a:r>
              <a:rPr lang="en-US" sz="2400" i="1" dirty="0">
                <a:latin typeface="+mn-lt"/>
                <a:cs typeface="+mn-cs"/>
              </a:rPr>
              <a:t>Defined </a:t>
            </a:r>
            <a:r>
              <a:rPr lang="en-US" sz="2400" i="1" dirty="0">
                <a:latin typeface="+mn-lt"/>
                <a:cs typeface="+mn-cs"/>
              </a:rPr>
              <a:t>Networking (N)</a:t>
            </a:r>
            <a:endParaRPr lang="en-US" sz="2400" i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latin typeface="+mn-lt"/>
                <a:cs typeface="+mn-cs"/>
              </a:rPr>
              <a:t>Network </a:t>
            </a:r>
            <a:r>
              <a:rPr lang="en-US" sz="2400" i="1" dirty="0">
                <a:latin typeface="+mn-lt"/>
                <a:cs typeface="+mn-cs"/>
              </a:rPr>
              <a:t>Function </a:t>
            </a:r>
            <a:r>
              <a:rPr lang="en-US" sz="2400" i="1" dirty="0">
                <a:latin typeface="+mn-lt"/>
                <a:cs typeface="+mn-cs"/>
              </a:rPr>
              <a:t>Virtualization (N)</a:t>
            </a:r>
            <a:endParaRPr lang="en-US" sz="2400" i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Cloud Computing and Storage</a:t>
            </a:r>
            <a:endParaRPr lang="en-U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Human-Machine Interaction</a:t>
            </a:r>
            <a:r>
              <a:rPr lang="en-US" sz="2400" dirty="0">
                <a:latin typeface="+mn-lt"/>
                <a:cs typeface="+mn-cs"/>
              </a:rPr>
              <a:t> (R)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latin typeface="+mn-lt"/>
                <a:cs typeface="+mn-cs"/>
              </a:rPr>
              <a:t>Information Visualization </a:t>
            </a:r>
            <a:endParaRPr lang="en-US" sz="2400" u="sng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Operations </a:t>
            </a:r>
            <a:r>
              <a:rPr lang="en-US" sz="2400" dirty="0">
                <a:latin typeface="+mn-lt"/>
                <a:cs typeface="+mn-cs"/>
              </a:rPr>
              <a:t>and Business Support Systems (OSS/BSS)</a:t>
            </a:r>
            <a:endParaRPr lang="en-US" sz="2400" u="sng" dirty="0">
              <a:solidFill>
                <a:srgbClr val="000000"/>
              </a:solidFill>
              <a:latin typeface="+mn-lt"/>
              <a:cs typeface="+mn-cs"/>
              <a:sym typeface="Helvetica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35892"/>
            <a:ext cx="6264696" cy="728812"/>
          </a:xfrm>
          <a:prstGeom prst="rect">
            <a:avLst/>
          </a:prstGeom>
        </p:spPr>
        <p:txBody>
          <a:bodyPr/>
          <a:lstStyle>
            <a:lvl1pPr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1pPr>
            <a:lvl2pPr indent="144018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2pPr>
            <a:lvl3pPr indent="288036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3pPr>
            <a:lvl4pPr indent="43205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4pPr>
            <a:lvl5pPr indent="576071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5pPr>
            <a:lvl6pPr indent="720089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864107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1008125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115214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6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. Technologies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0659" name="Picture 6" descr="http://netfutures2015.eu/wp-content/uploads/2014/11/commissie-337x192-300x1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6067425"/>
            <a:ext cx="779462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flamingo-logo-large.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6067425"/>
            <a:ext cx="5270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0661" name="FP7-gen-RG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6013450"/>
            <a:ext cx="636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06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6121400"/>
            <a:ext cx="7143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0" descr="https://upload.wikimedia.org/wikipedia/commons/thumb/9/97/Logo_UPC.svg/2000px-Logo_UPC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5967413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088063"/>
            <a:ext cx="8810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6048375"/>
            <a:ext cx="3603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113" y="741363"/>
            <a:ext cx="8208962" cy="4529137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7625" tIns="47625" rIns="47625" bIns="47625" spcCol="38100" anchor="ctr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 Control Theory</a:t>
            </a: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u="sng" dirty="0">
                <a:latin typeface="+mn-lt"/>
                <a:cs typeface="+mn-cs"/>
              </a:rPr>
              <a:t>Mathematical Optimization</a:t>
            </a:r>
            <a:endParaRPr lang="en-US" sz="2400" u="sng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 Economic </a:t>
            </a:r>
            <a:r>
              <a:rPr lang="en-US" sz="2400" dirty="0">
                <a:latin typeface="+mn-lt"/>
                <a:cs typeface="+mn-cs"/>
              </a:rPr>
              <a:t>Theories </a:t>
            </a:r>
            <a:r>
              <a:rPr lang="en-US" sz="2400" u="sng" dirty="0">
                <a:latin typeface="+mn-lt"/>
                <a:cs typeface="+mn-cs"/>
              </a:rPr>
              <a:t>(incl. Game Theory)</a:t>
            </a:r>
            <a:endParaRPr lang="en-US" sz="2400" u="sng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 Machine Learning and </a:t>
            </a:r>
            <a:r>
              <a:rPr lang="en-US" sz="2400" u="sng" dirty="0">
                <a:latin typeface="+mn-lt"/>
                <a:cs typeface="+mn-cs"/>
              </a:rPr>
              <a:t>Evolutionary</a:t>
            </a:r>
            <a:r>
              <a:rPr lang="en-US" sz="2400" dirty="0">
                <a:latin typeface="+mn-lt"/>
                <a:cs typeface="+mn-cs"/>
              </a:rPr>
              <a:t> Algorithms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 Monitoring </a:t>
            </a:r>
            <a:r>
              <a:rPr lang="en-US" sz="2400" dirty="0">
                <a:latin typeface="+mn-lt"/>
                <a:cs typeface="+mn-cs"/>
              </a:rPr>
              <a:t>and Measurements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 Data Mining and (Big) Data </a:t>
            </a:r>
            <a:r>
              <a:rPr lang="en-US" sz="2400" dirty="0">
                <a:latin typeface="+mn-lt"/>
                <a:cs typeface="+mn-cs"/>
              </a:rPr>
              <a:t>Analytics</a:t>
            </a: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Logic </a:t>
            </a:r>
            <a:r>
              <a:rPr lang="en-US" sz="2400" u="sng" dirty="0">
                <a:latin typeface="+mn-lt"/>
                <a:cs typeface="+mn-cs"/>
              </a:rPr>
              <a:t>and Reasoning</a:t>
            </a:r>
            <a:endParaRPr lang="en-US" sz="2400" u="sng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Probability Theory, </a:t>
            </a:r>
            <a:r>
              <a:rPr lang="en-US" sz="2400" dirty="0">
                <a:latin typeface="+mn-lt"/>
                <a:cs typeface="+mn-cs"/>
              </a:rPr>
              <a:t>Stochastic Processes, Queuing Theory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u="sng" dirty="0">
                <a:latin typeface="+mn-lt"/>
                <a:cs typeface="+mn-cs"/>
              </a:rPr>
              <a:t>Simulators and Simulation Experiments</a:t>
            </a:r>
            <a:endParaRPr lang="en-US" sz="2400" u="sng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latin typeface="+mn-lt"/>
                <a:cs typeface="+mn-cs"/>
              </a:rPr>
              <a:t> </a:t>
            </a:r>
            <a:r>
              <a:rPr lang="en-US" sz="2400" u="sng" dirty="0">
                <a:latin typeface="+mn-lt"/>
                <a:cs typeface="+mn-cs"/>
              </a:rPr>
              <a:t>Prototypes and Testbed Experimentation</a:t>
            </a:r>
            <a:endParaRPr lang="en-US" sz="2400" u="sng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latin typeface="+mn-lt"/>
                <a:cs typeface="+mn-cs"/>
              </a:rPr>
              <a:t> Field Trials</a:t>
            </a:r>
            <a:endParaRPr lang="en-US" sz="2400" u="sng" dirty="0">
              <a:latin typeface="+mn-lt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35892"/>
            <a:ext cx="6264696" cy="728812"/>
          </a:xfrm>
          <a:prstGeom prst="rect">
            <a:avLst/>
          </a:prstGeom>
        </p:spPr>
        <p:txBody>
          <a:bodyPr/>
          <a:lstStyle>
            <a:lvl1pPr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1pPr>
            <a:lvl2pPr indent="144018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2pPr>
            <a:lvl3pPr indent="288036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3pPr>
            <a:lvl4pPr indent="43205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4pPr>
            <a:lvl5pPr indent="576071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5pPr>
            <a:lvl6pPr indent="720089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864107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1008125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115214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7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. Methods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2707" name="Picture 6" descr="http://netfutures2015.eu/wp-content/uploads/2014/11/commissie-337x192-300x1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6049963"/>
            <a:ext cx="779462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flamingo-logo-large.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6049963"/>
            <a:ext cx="52705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2709" name="FP7-gen-RG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5995988"/>
            <a:ext cx="636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27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6103938"/>
            <a:ext cx="7143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10" descr="https://upload.wikimedia.org/wikipedia/commons/thumb/9/97/Logo_UPC.svg/2000px-Logo_UPC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5949950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070600"/>
            <a:ext cx="8810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6030913"/>
            <a:ext cx="3603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IEEE Transactions on Network and</a:t>
            </a:r>
            <a:br>
              <a:rPr lang="en-US" dirty="0" smtClean="0"/>
            </a:br>
            <a:r>
              <a:rPr lang="en-US" dirty="0" smtClean="0"/>
              <a:t>Service Management (TNSM)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00"/>
            <a:ext cx="8229600" cy="32575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New Editor-in-Chief since Jan 2014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Rolf </a:t>
            </a:r>
            <a:r>
              <a:rPr lang="en-US" dirty="0" err="1" smtClean="0"/>
              <a:t>Stadler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stadler@</a:t>
            </a:r>
            <a:r>
              <a:rPr lang="en-US" dirty="0" smtClean="0">
                <a:hlinkClick r:id="rId3"/>
              </a:rPr>
              <a:t>kth.se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KTH Royal Institute of Technology</a:t>
            </a:r>
            <a:endParaRPr lang="en-US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hlinkClick r:id="rId4"/>
              </a:rPr>
              <a:t>http://www.comsoc.org/tnsm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Within our community, highest reputation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TNSM is indexed by Scopus and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many others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F01C74-6FF8-48EC-BD36-7C32B3997E96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 altLang="en-US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1188" y="1716088"/>
            <a:ext cx="2092325" cy="21701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65163" y="4716463"/>
          <a:ext cx="7540627" cy="168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489"/>
                <a:gridCol w="865424"/>
                <a:gridCol w="912119"/>
                <a:gridCol w="912119"/>
                <a:gridCol w="912119"/>
                <a:gridCol w="912119"/>
                <a:gridCol w="912119"/>
                <a:gridCol w="912119"/>
              </a:tblGrid>
              <a:tr h="36568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2009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2010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2011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2012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2013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2014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2015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</a:tr>
              <a:tr h="36568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SJR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0.261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0.49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0.426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0.858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0.502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1,51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5" marR="91445" marT="45710" marB="45710"/>
                </a:tc>
              </a:tr>
              <a:tr h="36568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SNIP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0.977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1.159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1.302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2.598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1.489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5" marR="91445" marT="45710" marB="45710"/>
                </a:tc>
              </a:tr>
              <a:tr h="592060">
                <a:tc>
                  <a:txBody>
                    <a:bodyPr/>
                    <a:lstStyle/>
                    <a:p>
                      <a:r>
                        <a:rPr lang="pt-BR" sz="1800" dirty="0" err="1" smtClean="0"/>
                        <a:t>Citations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33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79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159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223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279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1015</a:t>
                      </a:r>
                      <a:endParaRPr lang="pt-BR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5" marR="91445" marT="45710" marB="45710"/>
                </a:tc>
              </a:tr>
            </a:tbl>
          </a:graphicData>
        </a:graphic>
      </p:graphicFrame>
      <p:sp>
        <p:nvSpPr>
          <p:cNvPr id="2360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>
                <a:solidFill>
                  <a:schemeClr val="bg1"/>
                </a:solidFill>
              </a:rPr>
              <a:t>November</a:t>
            </a:r>
            <a:r>
              <a:rPr lang="en-US" altLang="en-US">
                <a:solidFill>
                  <a:schemeClr val="bg1"/>
                </a:solidFill>
              </a:rPr>
              <a:t> 2015</a:t>
            </a:r>
            <a:endParaRPr lang="pt-BR" altLang="en-US">
              <a:solidFill>
                <a:schemeClr val="bg1"/>
              </a:solidFill>
            </a:endParaRPr>
          </a:p>
        </p:txBody>
      </p:sp>
      <p:sp>
        <p:nvSpPr>
          <p:cNvPr id="2360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590800" y="6508750"/>
            <a:ext cx="4070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>
                <a:solidFill>
                  <a:schemeClr val="bg1"/>
                </a:solidFill>
              </a:rPr>
              <a:t>IFIP WG 6.6 meeting @ CNSM 2015 – Barcelona Spain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343384" y="2545628"/>
            <a:ext cx="6264696" cy="728812"/>
          </a:xfrm>
          <a:prstGeom prst="rect">
            <a:avLst/>
          </a:prstGeom>
        </p:spPr>
        <p:txBody>
          <a:bodyPr/>
          <a:lstStyle>
            <a:lvl1pPr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1pPr>
            <a:lvl2pPr indent="144018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2pPr>
            <a:lvl3pPr indent="288036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3pPr>
            <a:lvl4pPr indent="43205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4pPr>
            <a:lvl5pPr indent="576071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5pPr>
            <a:lvl6pPr indent="720089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864107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1008125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115214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 w="10541" cmpd="sng">
                  <a:solidFill>
                    <a:srgbClr val="0365C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365C0">
                        <a:tint val="40000"/>
                        <a:satMod val="250000"/>
                      </a:srgbClr>
                    </a:gs>
                    <a:gs pos="9000">
                      <a:srgbClr val="0365C0">
                        <a:tint val="52000"/>
                        <a:satMod val="300000"/>
                      </a:srgbClr>
                    </a:gs>
                    <a:gs pos="50000">
                      <a:srgbClr val="0365C0">
                        <a:shade val="20000"/>
                        <a:satMod val="300000"/>
                      </a:srgbClr>
                    </a:gs>
                    <a:gs pos="79000">
                      <a:srgbClr val="0365C0">
                        <a:tint val="52000"/>
                        <a:satMod val="300000"/>
                      </a:srgbClr>
                    </a:gs>
                    <a:gs pos="100000">
                      <a:srgbClr val="0365C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Open Digital Library</a:t>
            </a:r>
            <a:endParaRPr lang="en-US" sz="4400" b="1" kern="0" dirty="0">
              <a:ln w="10541" cmpd="sng">
                <a:solidFill>
                  <a:srgbClr val="0365C0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365C0">
                      <a:tint val="40000"/>
                      <a:satMod val="250000"/>
                    </a:srgbClr>
                  </a:gs>
                  <a:gs pos="9000">
                    <a:srgbClr val="0365C0">
                      <a:tint val="52000"/>
                      <a:satMod val="300000"/>
                    </a:srgbClr>
                  </a:gs>
                  <a:gs pos="50000">
                    <a:srgbClr val="0365C0">
                      <a:shade val="20000"/>
                      <a:satMod val="300000"/>
                    </a:srgbClr>
                  </a:gs>
                  <a:gs pos="79000">
                    <a:srgbClr val="0365C0">
                      <a:tint val="52000"/>
                      <a:satMod val="300000"/>
                    </a:srgbClr>
                  </a:gs>
                  <a:gs pos="100000">
                    <a:srgbClr val="0365C0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475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5965825"/>
            <a:ext cx="8810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5924550"/>
            <a:ext cx="3603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518475" y="2244071"/>
            <a:ext cx="6264696" cy="728812"/>
          </a:xfrm>
          <a:prstGeom prst="rect">
            <a:avLst/>
          </a:prstGeom>
        </p:spPr>
        <p:txBody>
          <a:bodyPr/>
          <a:lstStyle>
            <a:lvl1pPr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1pPr>
            <a:lvl2pPr indent="144018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2pPr>
            <a:lvl3pPr indent="288036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3pPr>
            <a:lvl4pPr indent="43205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4pPr>
            <a:lvl5pPr indent="576071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5pPr>
            <a:lvl6pPr indent="720089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864107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1008125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115214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 w="10541" cmpd="sng">
                  <a:solidFill>
                    <a:srgbClr val="0365C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365C0">
                        <a:tint val="40000"/>
                        <a:satMod val="250000"/>
                      </a:srgbClr>
                    </a:gs>
                    <a:gs pos="9000">
                      <a:srgbClr val="0365C0">
                        <a:tint val="52000"/>
                        <a:satMod val="300000"/>
                      </a:srgbClr>
                    </a:gs>
                    <a:gs pos="50000">
                      <a:srgbClr val="0365C0">
                        <a:shade val="20000"/>
                        <a:satMod val="300000"/>
                      </a:srgbClr>
                    </a:gs>
                    <a:gs pos="79000">
                      <a:srgbClr val="0365C0">
                        <a:tint val="52000"/>
                        <a:satMod val="300000"/>
                      </a:srgbClr>
                    </a:gs>
                    <a:gs pos="100000">
                      <a:srgbClr val="0365C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Introduction of Test-of-time award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kern="0" dirty="0">
              <a:ln w="10541" cmpd="sng">
                <a:solidFill>
                  <a:srgbClr val="0365C0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365C0">
                      <a:tint val="40000"/>
                      <a:satMod val="250000"/>
                    </a:srgbClr>
                  </a:gs>
                  <a:gs pos="9000">
                    <a:srgbClr val="0365C0">
                      <a:tint val="52000"/>
                      <a:satMod val="300000"/>
                    </a:srgbClr>
                  </a:gs>
                  <a:gs pos="50000">
                    <a:srgbClr val="0365C0">
                      <a:shade val="20000"/>
                      <a:satMod val="300000"/>
                    </a:srgbClr>
                  </a:gs>
                  <a:gs pos="79000">
                    <a:srgbClr val="0365C0">
                      <a:tint val="52000"/>
                      <a:satMod val="300000"/>
                    </a:srgbClr>
                  </a:gs>
                  <a:gs pos="100000">
                    <a:srgbClr val="0365C0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5778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5965825"/>
            <a:ext cx="8810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5924550"/>
            <a:ext cx="3603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635213" y="1923045"/>
            <a:ext cx="6264696" cy="728812"/>
          </a:xfrm>
          <a:prstGeom prst="rect">
            <a:avLst/>
          </a:prstGeom>
        </p:spPr>
        <p:txBody>
          <a:bodyPr/>
          <a:lstStyle>
            <a:lvl1pPr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1pPr>
            <a:lvl2pPr indent="144018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2pPr>
            <a:lvl3pPr indent="288036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3pPr>
            <a:lvl4pPr indent="43205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4pPr>
            <a:lvl5pPr indent="576071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5pPr>
            <a:lvl6pPr indent="720089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864107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1008125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1152143" algn="ctr" defTabSz="368045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 w="10541" cmpd="sng">
                  <a:solidFill>
                    <a:srgbClr val="0365C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365C0">
                        <a:tint val="40000"/>
                        <a:satMod val="250000"/>
                      </a:srgbClr>
                    </a:gs>
                    <a:gs pos="9000">
                      <a:srgbClr val="0365C0">
                        <a:tint val="52000"/>
                        <a:satMod val="300000"/>
                      </a:srgbClr>
                    </a:gs>
                    <a:gs pos="50000">
                      <a:srgbClr val="0365C0">
                        <a:shade val="20000"/>
                        <a:satMod val="300000"/>
                      </a:srgbClr>
                    </a:gs>
                    <a:gs pos="79000">
                      <a:srgbClr val="0365C0">
                        <a:tint val="52000"/>
                        <a:satMod val="300000"/>
                      </a:srgbClr>
                    </a:gs>
                    <a:gs pos="100000">
                      <a:srgbClr val="0365C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Idea to organize 'Industry-oriented special section' in journal </a:t>
            </a:r>
          </a:p>
        </p:txBody>
      </p:sp>
      <p:pic>
        <p:nvPicPr>
          <p:cNvPr id="76802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5965825"/>
            <a:ext cx="8810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5924550"/>
            <a:ext cx="3603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5" y="2523639"/>
            <a:ext cx="8928992" cy="1457624"/>
          </a:xfrm>
          <a:ln w="3175">
            <a:miter lim="400000"/>
          </a:ln>
          <a:extLst>
            <a:ext uri="{C572A759-6A51-4108-AA02-DFA0A04FC94B}"/>
          </a:extLst>
        </p:spPr>
        <p:txBody>
          <a:bodyPr>
            <a:noAutofit/>
          </a:bodyPr>
          <a:lstStyle/>
          <a:p>
            <a:pPr defTabSz="3680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/>
            </a:r>
            <a:b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IEEE CNOM/IFIP WG6.6 Meeting</a:t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</a:b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/>
            </a:r>
            <a:b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/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Thank You!!!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7826" name="Text Placeholder 2"/>
          <p:cNvSpPr>
            <a:spLocks noGrp="1"/>
          </p:cNvSpPr>
          <p:nvPr>
            <p:ph type="body" idx="1"/>
          </p:nvPr>
        </p:nvSpPr>
        <p:spPr>
          <a:xfrm>
            <a:off x="1619250" y="4440238"/>
            <a:ext cx="5856288" cy="12271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000" smtClean="0">
                <a:solidFill>
                  <a:srgbClr val="000000"/>
                </a:solidFill>
              </a:rPr>
              <a:t>CNSM 2015 </a:t>
            </a:r>
            <a:br>
              <a:rPr lang="en-US" altLang="en-US" sz="2000" smtClean="0">
                <a:solidFill>
                  <a:srgbClr val="000000"/>
                </a:solidFill>
              </a:rPr>
            </a:br>
            <a:r>
              <a:rPr lang="en-US" altLang="en-US" sz="2000" smtClean="0">
                <a:solidFill>
                  <a:srgbClr val="000000"/>
                </a:solidFill>
              </a:rPr>
              <a:t>Barcelona, Spain</a:t>
            </a:r>
            <a:br>
              <a:rPr lang="en-US" altLang="en-US" sz="2000" smtClean="0">
                <a:solidFill>
                  <a:srgbClr val="000000"/>
                </a:solidFill>
              </a:rPr>
            </a:br>
            <a:r>
              <a:rPr lang="en-US" altLang="en-US" sz="2000" smtClean="0">
                <a:solidFill>
                  <a:srgbClr val="000000"/>
                </a:solidFill>
              </a:rPr>
              <a:t>IEEE CNOM/IFIP WG6.6 Meeting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smtClean="0">
                <a:solidFill>
                  <a:srgbClr val="000000"/>
                </a:solidFill>
              </a:rPr>
              <a:t>November 11, 2015 – 17:00-18:00</a:t>
            </a:r>
          </a:p>
        </p:txBody>
      </p:sp>
      <p:pic>
        <p:nvPicPr>
          <p:cNvPr id="77827" name="Picture 8" descr="http://www.cnsm-conf.org/2015/images/logo_cn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58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5973763"/>
            <a:ext cx="8810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934075"/>
            <a:ext cx="3603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Commag</a:t>
            </a:r>
            <a:r>
              <a:rPr lang="en-US" dirty="0" smtClean="0"/>
              <a:t> Network and Service Management Series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Feature Editors</a:t>
            </a:r>
          </a:p>
          <a:p>
            <a:pPr lvl="1"/>
            <a:r>
              <a:rPr lang="en-US" altLang="en-US" smtClean="0"/>
              <a:t>George Pavlou</a:t>
            </a:r>
            <a:br>
              <a:rPr lang="en-US" altLang="en-US" smtClean="0"/>
            </a:br>
            <a:r>
              <a:rPr lang="en-US" altLang="en-US" smtClean="0">
                <a:hlinkClick r:id="rId2"/>
              </a:rPr>
              <a:t>g.pavlou@ee.ucl.ac.uk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University College London</a:t>
            </a:r>
          </a:p>
          <a:p>
            <a:pPr lvl="1"/>
            <a:r>
              <a:rPr lang="en-US" altLang="en-US" smtClean="0"/>
              <a:t>Jürgen Schönwälder</a:t>
            </a:r>
            <a:br>
              <a:rPr lang="en-US" altLang="en-US" smtClean="0"/>
            </a:br>
            <a:r>
              <a:rPr lang="en-US" altLang="en-US" smtClean="0">
                <a:hlinkClick r:id="rId3"/>
              </a:rPr>
              <a:t>j.schoenwaelder@jacobs-university.de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Jacobs University Bremen</a:t>
            </a:r>
          </a:p>
          <a:p>
            <a:endParaRPr lang="en-US" altLang="en-US" smtClean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15D4ED-4CA0-4A25-A3F9-000E1C1E2E10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ComMag</a:t>
            </a:r>
            <a:r>
              <a:rPr lang="en-US" dirty="0" smtClean="0"/>
              <a:t> Network and Service Management Series (cont.)</a:t>
            </a:r>
            <a:endParaRPr lang="pt-BR" dirty="0"/>
          </a:p>
        </p:txBody>
      </p:sp>
      <p:sp>
        <p:nvSpPr>
          <p:cNvPr id="2662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chemeClr val="bg1"/>
                </a:solidFill>
              </a:rPr>
              <a:t>May 2015</a:t>
            </a:r>
            <a:endParaRPr lang="pt-BR" altLang="en-US">
              <a:solidFill>
                <a:schemeClr val="bg1"/>
              </a:solidFill>
            </a:endParaRP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9B8DC0-72C2-47E2-B7B1-7A6F7CB66264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 altLang="en-US">
              <a:solidFill>
                <a:schemeClr val="bg1"/>
              </a:solidFill>
            </a:endParaRPr>
          </a:p>
        </p:txBody>
      </p:sp>
      <p:graphicFrame>
        <p:nvGraphicFramePr>
          <p:cNvPr id="6" name="Group 5"/>
          <p:cNvGraphicFramePr>
            <a:graphicFrameLocks noGrp="1"/>
          </p:cNvGraphicFramePr>
          <p:nvPr/>
        </p:nvGraphicFramePr>
        <p:xfrm>
          <a:off x="678604" y="2124723"/>
          <a:ext cx="7898309" cy="31831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07480"/>
                <a:gridCol w="2252514"/>
                <a:gridCol w="1579438"/>
                <a:gridCol w="1579439"/>
                <a:gridCol w="1579438"/>
              </a:tblGrid>
              <a:tr h="265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Issue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Published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Submitted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Accepted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Acc. ratio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October 2005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21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19%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March 2006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23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22%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October 2006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17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24%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April 2007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23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17%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October 2007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14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29%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6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April 2008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32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16%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7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October 2008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23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17%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8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July 2009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29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14%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9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November 2009*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21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590800" y="6508750"/>
            <a:ext cx="4070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>
                <a:solidFill>
                  <a:schemeClr val="bg1"/>
                </a:solidFill>
              </a:rPr>
              <a:t>IFIP WG 6.6 meeting @ Networking 2015 – Toulouse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ComMag</a:t>
            </a:r>
            <a:r>
              <a:rPr lang="en-US" dirty="0" smtClean="0"/>
              <a:t> Network and Service Management Series (cont.)</a:t>
            </a:r>
            <a:endParaRPr lang="pt-BR" dirty="0"/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ED5F4C-B63E-4A9B-B505-90BEFEA61DAC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 altLang="en-US">
              <a:solidFill>
                <a:schemeClr val="bg1"/>
              </a:solidFill>
            </a:endParaRPr>
          </a:p>
        </p:txBody>
      </p:sp>
      <p:graphicFrame>
        <p:nvGraphicFramePr>
          <p:cNvPr id="6" name="Group 5"/>
          <p:cNvGraphicFramePr>
            <a:graphicFrameLocks noGrp="1"/>
          </p:cNvGraphicFramePr>
          <p:nvPr/>
        </p:nvGraphicFramePr>
        <p:xfrm>
          <a:off x="678604" y="1807231"/>
          <a:ext cx="7898309" cy="412896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07480"/>
                <a:gridCol w="2252514"/>
                <a:gridCol w="1579438"/>
                <a:gridCol w="1579439"/>
                <a:gridCol w="1579438"/>
              </a:tblGrid>
              <a:tr h="265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Issue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Published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Submitted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Accepted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Acc. ratio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10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July 2010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21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14%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11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December 2010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22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14%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12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July 2011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22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18%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13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December 2011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35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11%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July 2012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25%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December 2012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23%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July 2013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19%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December 2013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23%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July 2014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18%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January 2015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17%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July 2015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25%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January 2016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14,3%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Journal of Network and Systems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/>
              <a:t>EiC</a:t>
            </a:r>
            <a:r>
              <a:rPr lang="en-US" dirty="0" smtClean="0"/>
              <a:t>: Deep </a:t>
            </a:r>
            <a:r>
              <a:rPr lang="en-US" dirty="0" err="1" smtClean="0"/>
              <a:t>Medhi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DMedhi@</a:t>
            </a:r>
            <a:r>
              <a:rPr lang="en-US" dirty="0" smtClean="0">
                <a:hlinkClick r:id="rId2"/>
              </a:rPr>
              <a:t>umkc.edu</a:t>
            </a:r>
            <a:r>
              <a:rPr lang="en-US" dirty="0" smtClean="0"/>
              <a:t>)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Published by Springer / 4 x year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Acceptance rate of 15% (2013~2014): ~33 paper/year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Average time of review: 70 days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Average time of accepted papers</a:t>
            </a:r>
            <a:br>
              <a:rPr lang="en-US" dirty="0" smtClean="0"/>
            </a:br>
            <a:r>
              <a:rPr lang="en-US" dirty="0" smtClean="0"/>
              <a:t>(multiple review cycles): 109 days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ISI impact factor: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0.685 (2008)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1.356 (2009)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0.450 (2010)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0.452 (2011)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0.432 (2012)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</a:rPr>
              <a:t>0.438 (2013)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</a:rPr>
              <a:t>0.796 (2014)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DB97EE-4E6F-4707-ADCA-089C7D1CF810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 altLang="en-US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2338" y="3176588"/>
            <a:ext cx="2244725" cy="2987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International Journal of Network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/>
              <a:t>EiC</a:t>
            </a:r>
            <a:r>
              <a:rPr lang="en-US" dirty="0" smtClean="0"/>
              <a:t>: James Hong (started in Jan. 2012)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Ass. Ed: </a:t>
            </a:r>
            <a:r>
              <a:rPr lang="en-US" dirty="0" err="1" smtClean="0"/>
              <a:t>Aiko</a:t>
            </a:r>
            <a:r>
              <a:rPr lang="en-US" dirty="0" smtClean="0"/>
              <a:t> </a:t>
            </a:r>
            <a:r>
              <a:rPr lang="en-US" dirty="0" err="1" smtClean="0"/>
              <a:t>Pras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Published by Wiley / 6 x year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Since 2011: online only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ISI impact factor: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0.323 (2010)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0.222 (2011)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0.510 (2012)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0.517 (2013)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0.283 (2014)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ADF95B-5322-4C92-9EB2-A919250EFDD6}" type="slidenum">
              <a:rPr lang="pt-BR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 altLang="en-US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125" y="3371850"/>
            <a:ext cx="1755775" cy="22764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40</TotalTime>
  <Words>1856</Words>
  <Application>Microsoft Office PowerPoint</Application>
  <PresentationFormat>On-screen Show (4:3)</PresentationFormat>
  <Paragraphs>520</Paragraphs>
  <Slides>43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Calibri</vt:lpstr>
      <vt:lpstr>Arial</vt:lpstr>
      <vt:lpstr>Helvetica Light</vt:lpstr>
      <vt:lpstr>Office Theme</vt:lpstr>
      <vt:lpstr>White</vt:lpstr>
      <vt:lpstr> IEEE CNOM/IFIP WG6.6 Meeting</vt:lpstr>
      <vt:lpstr>CNOM / IFIP WG 6.6 officers</vt:lpstr>
      <vt:lpstr>PowerPoint Presentation</vt:lpstr>
      <vt:lpstr>IEEE Transactions on Network and Service Management (TNSM)</vt:lpstr>
      <vt:lpstr>Commag Network and Service Management Series</vt:lpstr>
      <vt:lpstr>ComMag Network and Service Management Series (cont.)</vt:lpstr>
      <vt:lpstr>ComMag Network and Service Management Series (cont.)</vt:lpstr>
      <vt:lpstr>Journal of Network and Systems Management</vt:lpstr>
      <vt:lpstr>International Journal of Network Management</vt:lpstr>
      <vt:lpstr>Journal Special Issues</vt:lpstr>
      <vt:lpstr>2015 Conferences</vt:lpstr>
      <vt:lpstr>2015 Conferences</vt:lpstr>
      <vt:lpstr>TMA 2015</vt:lpstr>
      <vt:lpstr>IM 2015</vt:lpstr>
      <vt:lpstr>AIMS 2015</vt:lpstr>
      <vt:lpstr>LANOMS 2015</vt:lpstr>
      <vt:lpstr>CNSM 2015</vt:lpstr>
      <vt:lpstr>Future Conferences</vt:lpstr>
      <vt:lpstr>TMA 2016</vt:lpstr>
      <vt:lpstr>NOMS 2016</vt:lpstr>
      <vt:lpstr>AIMS 2016 (10th edition)</vt:lpstr>
      <vt:lpstr>NOMS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IEEE CNOM/IFIP WG6.6 Meeting   Thank You!!!</vt:lpstr>
    </vt:vector>
  </TitlesOfParts>
  <Company>UFRGS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Committee On Network Operations and Management – IEEE CNOM meeting</dc:title>
  <dc:creator>Lisandro Granville</dc:creator>
  <cp:lastModifiedBy>fdeturck</cp:lastModifiedBy>
  <cp:revision>151</cp:revision>
  <dcterms:created xsi:type="dcterms:W3CDTF">2013-12-08T16:10:56Z</dcterms:created>
  <dcterms:modified xsi:type="dcterms:W3CDTF">2015-11-11T13:17:39Z</dcterms:modified>
</cp:coreProperties>
</file>