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85" r:id="rId4"/>
    <p:sldId id="286" r:id="rId5"/>
    <p:sldId id="271" r:id="rId6"/>
    <p:sldId id="299" r:id="rId7"/>
    <p:sldId id="277" r:id="rId8"/>
    <p:sldId id="300" r:id="rId9"/>
    <p:sldId id="301" r:id="rId10"/>
    <p:sldId id="302" r:id="rId11"/>
    <p:sldId id="303" r:id="rId12"/>
    <p:sldId id="312" r:id="rId13"/>
    <p:sldId id="304" r:id="rId14"/>
    <p:sldId id="305" r:id="rId15"/>
    <p:sldId id="283" r:id="rId16"/>
    <p:sldId id="290" r:id="rId17"/>
    <p:sldId id="311" r:id="rId18"/>
    <p:sldId id="307" r:id="rId19"/>
    <p:sldId id="306" r:id="rId20"/>
    <p:sldId id="289" r:id="rId21"/>
    <p:sldId id="308" r:id="rId22"/>
    <p:sldId id="313" r:id="rId23"/>
    <p:sldId id="295" r:id="rId24"/>
    <p:sldId id="309" r:id="rId25"/>
    <p:sldId id="310" r:id="rId26"/>
    <p:sldId id="259" r:id="rId27"/>
    <p:sldId id="292" r:id="rId28"/>
    <p:sldId id="293" r:id="rId29"/>
    <p:sldId id="294" r:id="rId30"/>
    <p:sldId id="260" r:id="rId31"/>
    <p:sldId id="296" r:id="rId32"/>
    <p:sldId id="297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A4C04-2404-0945-B1A2-3A8920C77B51}" type="datetimeFigureOut">
              <a:rPr lang="en-US" smtClean="0"/>
              <a:t>14/05/15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98348-26C3-FB42-9065-23E52F9E91E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504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66A6C-E714-5449-9114-564F8AE5793A}" type="datetimeFigureOut">
              <a:rPr lang="en-US" smtClean="0"/>
              <a:t>14/05/15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A0AD2-8C70-B946-9F4F-FB6A3E63AA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96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62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38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11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49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07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55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64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34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83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08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01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09340"/>
            <a:ext cx="9144000" cy="3486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595"/>
            <a:ext cx="8229600" cy="465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93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May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50934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CNOM/IFIP WG 6.6 meeting @ IM 2015 - Ottawa, Canada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93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7F6B3D2-02F2-5045-8191-509D42364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Medhi@umkc.edu" TargetMode="Externa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nom.tssg.org/" TargetMode="External"/><Relationship Id="rId3" Type="http://schemas.openxmlformats.org/officeDocument/2006/relationships/hyperlink" Target="mailto:cnom@comsoc.or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mpleweb.org/ifip/taxonomy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ieee.org/tc-cnom/" TargetMode="External"/><Relationship Id="rId4" Type="http://schemas.openxmlformats.org/officeDocument/2006/relationships/hyperlink" Target="mailto:ifip_nm@lists.utwente.nl" TargetMode="External"/><Relationship Id="rId5" Type="http://schemas.openxmlformats.org/officeDocument/2006/relationships/hyperlink" Target="mailto:cnom@comsoc.org" TargetMode="External"/><Relationship Id="rId6" Type="http://schemas.openxmlformats.org/officeDocument/2006/relationships/hyperlink" Target="http://www.simpleweb.org/cfp.rss" TargetMode="External"/><Relationship Id="rId7" Type="http://schemas.openxmlformats.org/officeDocument/2006/relationships/hyperlink" Target="http://www.simpleweb.org/conferences.rss" TargetMode="External"/><Relationship Id="rId8" Type="http://schemas.openxmlformats.org/officeDocument/2006/relationships/hyperlink" Target="http://www.simpleweb.org/podcasts/simpleweb.rs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mpleweb.org/ifip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soc.org/tnsm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adler@kth.s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.pavlou@ee.ucl.ac.uk" TargetMode="External"/><Relationship Id="rId3" Type="http://schemas.openxmlformats.org/officeDocument/2006/relationships/hyperlink" Target="mailto:j.schoenwaelder@jacobs-university.d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ea typeface="ヒラギノ角ゴ ProN W6" charset="0"/>
                <a:cs typeface="ヒラギノ角ゴ ProN W6" charset="0"/>
                <a:sym typeface="Arial" charset="0"/>
              </a:rPr>
              <a:t>IFIP </a:t>
            </a:r>
            <a:r>
              <a:rPr lang="en-US" sz="4000" dirty="0">
                <a:ea typeface="ヒラギノ角ゴ ProN W6" charset="0"/>
                <a:cs typeface="ヒラギノ角ゴ ProN W6" charset="0"/>
                <a:sym typeface="Arial" charset="0"/>
              </a:rPr>
              <a:t>WG </a:t>
            </a:r>
            <a:r>
              <a:rPr lang="en-US" sz="4000" dirty="0" smtClean="0">
                <a:ea typeface="ヒラギノ角ゴ ProN W6" charset="0"/>
                <a:cs typeface="ヒラギノ角ゴ ProN W6" charset="0"/>
                <a:sym typeface="Arial" charset="0"/>
              </a:rPr>
              <a:t>6.6</a:t>
            </a:r>
            <a:r>
              <a:rPr lang="en-US" sz="4000" dirty="0">
                <a:ea typeface="ヒラギノ角ゴ ProN W6" charset="0"/>
                <a:cs typeface="ヒラギノ角ゴ ProN W6" charset="0"/>
                <a:sym typeface="Arial" charset="0"/>
              </a:rPr>
              <a:t> </a:t>
            </a:r>
            <a:r>
              <a:rPr lang="en-US" sz="4000" dirty="0" smtClean="0">
                <a:ea typeface="ヒラギノ角ゴ ProN W6" charset="0"/>
                <a:cs typeface="ヒラギノ角ゴ ProN W6" charset="0"/>
                <a:sym typeface="Arial" charset="0"/>
              </a:rPr>
              <a:t>&amp; </a:t>
            </a:r>
            <a:r>
              <a:rPr lang="en-US" sz="4000" dirty="0">
                <a:ea typeface="ヒラギノ角ゴ ProN W6" charset="0"/>
                <a:cs typeface="ヒラギノ角ゴ ProN W6" charset="0"/>
                <a:sym typeface="Arial" charset="0"/>
              </a:rPr>
              <a:t>IEEE </a:t>
            </a:r>
            <a:r>
              <a:rPr lang="en-US" sz="4000" dirty="0" smtClean="0">
                <a:ea typeface="ヒラギノ角ゴ ProN W6" charset="0"/>
                <a:cs typeface="ヒラギノ角ゴ ProN W6" charset="0"/>
                <a:sym typeface="Arial" charset="0"/>
              </a:rPr>
              <a:t>CNOM</a:t>
            </a:r>
            <a:br>
              <a:rPr lang="en-US" sz="4000" dirty="0" smtClean="0">
                <a:ea typeface="ヒラギノ角ゴ ProN W6" charset="0"/>
                <a:cs typeface="ヒラギノ角ゴ ProN W6" charset="0"/>
                <a:sym typeface="Arial" charset="0"/>
              </a:rPr>
            </a:br>
            <a:r>
              <a:rPr lang="en-US" sz="4000" dirty="0" smtClean="0">
                <a:latin typeface="+mn-lt"/>
                <a:ea typeface="ヒラギノ角ゴ ProN W6" charset="0"/>
                <a:cs typeface="ヒラギノ角ゴ ProN W6" charset="0"/>
                <a:sym typeface="Arial" charset="0"/>
              </a:rPr>
              <a:t>joint meeting</a:t>
            </a:r>
            <a:endParaRPr lang="en-US" sz="4000" dirty="0">
              <a:latin typeface="+mn-lt"/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 2015, 12 May 2015</a:t>
            </a:r>
          </a:p>
          <a:p>
            <a:r>
              <a:rPr lang="en-US" dirty="0" smtClean="0"/>
              <a:t>Ottawa, Canada</a:t>
            </a:r>
            <a:endParaRPr 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0734" y="5044740"/>
            <a:ext cx="688812" cy="11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02" y="5044458"/>
            <a:ext cx="1860585" cy="118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5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 of Network and Systems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EiC</a:t>
            </a:r>
            <a:r>
              <a:rPr lang="en-US" dirty="0" smtClean="0"/>
              <a:t>: Deep </a:t>
            </a:r>
            <a:r>
              <a:rPr lang="en-US" dirty="0" err="1" smtClean="0"/>
              <a:t>Medhi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DMedhi@</a:t>
            </a:r>
            <a:r>
              <a:rPr lang="en-US" dirty="0" smtClean="0">
                <a:hlinkClick r:id="rId2"/>
              </a:rPr>
              <a:t>umkc.edu</a:t>
            </a:r>
            <a:r>
              <a:rPr lang="en-US" dirty="0" smtClean="0"/>
              <a:t>) </a:t>
            </a:r>
          </a:p>
          <a:p>
            <a:r>
              <a:rPr lang="en-US" dirty="0" smtClean="0"/>
              <a:t>Published by Springer / 4 x year</a:t>
            </a:r>
          </a:p>
          <a:p>
            <a:r>
              <a:rPr lang="en-US" dirty="0" smtClean="0"/>
              <a:t>Acceptance rate of 15% (2013~2014): ~33 paper/year</a:t>
            </a:r>
          </a:p>
          <a:p>
            <a:r>
              <a:rPr lang="en-US" dirty="0" smtClean="0"/>
              <a:t>Average time of review: 70 days</a:t>
            </a:r>
          </a:p>
          <a:p>
            <a:r>
              <a:rPr lang="en-US" dirty="0" smtClean="0"/>
              <a:t>Average time of accepted papers</a:t>
            </a:r>
            <a:br>
              <a:rPr lang="en-US" dirty="0" smtClean="0"/>
            </a:br>
            <a:r>
              <a:rPr lang="en-US" dirty="0" smtClean="0"/>
              <a:t>(multiple review cycles): 109 days</a:t>
            </a:r>
          </a:p>
          <a:p>
            <a:r>
              <a:rPr lang="en-US" dirty="0" smtClean="0"/>
              <a:t>ISI impact factor:</a:t>
            </a:r>
          </a:p>
          <a:p>
            <a:pPr lvl="1"/>
            <a:r>
              <a:rPr lang="en-US" dirty="0" smtClean="0"/>
              <a:t>0.685 (2008)</a:t>
            </a:r>
          </a:p>
          <a:p>
            <a:pPr lvl="1"/>
            <a:r>
              <a:rPr lang="en-US" dirty="0" smtClean="0"/>
              <a:t>1.356 (2009)</a:t>
            </a:r>
          </a:p>
          <a:p>
            <a:pPr lvl="1"/>
            <a:r>
              <a:rPr lang="en-US" dirty="0" smtClean="0"/>
              <a:t>0.450 (2010)</a:t>
            </a:r>
          </a:p>
          <a:p>
            <a:pPr lvl="1"/>
            <a:r>
              <a:rPr lang="en-US" dirty="0" smtClean="0"/>
              <a:t>0.452 (2011)</a:t>
            </a:r>
          </a:p>
          <a:p>
            <a:pPr lvl="1"/>
            <a:r>
              <a:rPr lang="en-US" dirty="0" smtClean="0"/>
              <a:t>0.432 (2012)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0.438 (2013)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10</a:t>
            </a:fld>
            <a:endParaRPr lang="pt-BR"/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568" y="3177281"/>
            <a:ext cx="2243965" cy="29864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18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Journal of Network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EiC</a:t>
            </a:r>
            <a:r>
              <a:rPr lang="en-US" dirty="0" smtClean="0"/>
              <a:t>: James Hong (started in Jan. 2012)</a:t>
            </a:r>
          </a:p>
          <a:p>
            <a:r>
              <a:rPr lang="en-US" dirty="0" smtClean="0"/>
              <a:t>Ass. Ed: </a:t>
            </a:r>
            <a:r>
              <a:rPr lang="en-US" dirty="0" err="1" smtClean="0"/>
              <a:t>Aiko</a:t>
            </a:r>
            <a:r>
              <a:rPr lang="en-US" dirty="0" smtClean="0"/>
              <a:t> </a:t>
            </a:r>
            <a:r>
              <a:rPr lang="en-US" dirty="0" err="1" smtClean="0"/>
              <a:t>Pras</a:t>
            </a:r>
            <a:endParaRPr lang="en-US" dirty="0" smtClean="0"/>
          </a:p>
          <a:p>
            <a:r>
              <a:rPr lang="en-US" dirty="0" smtClean="0"/>
              <a:t>Published by Wiley / 6 x year</a:t>
            </a:r>
          </a:p>
          <a:p>
            <a:r>
              <a:rPr lang="en-US" dirty="0" smtClean="0"/>
              <a:t>Since 2011: online only</a:t>
            </a:r>
          </a:p>
          <a:p>
            <a:r>
              <a:rPr lang="en-US" dirty="0" smtClean="0"/>
              <a:t>ISI impact factor:</a:t>
            </a:r>
          </a:p>
          <a:p>
            <a:pPr lvl="1"/>
            <a:r>
              <a:rPr lang="en-US" dirty="0" smtClean="0"/>
              <a:t>0.323 (2010)</a:t>
            </a:r>
          </a:p>
          <a:p>
            <a:pPr lvl="1"/>
            <a:r>
              <a:rPr lang="en-US" dirty="0" smtClean="0"/>
              <a:t>0.222 (2011)</a:t>
            </a:r>
          </a:p>
          <a:p>
            <a:pPr lvl="1"/>
            <a:r>
              <a:rPr lang="en-US" dirty="0" smtClean="0"/>
              <a:t>0.510 (2012)</a:t>
            </a:r>
          </a:p>
          <a:p>
            <a:pPr lvl="1"/>
            <a:r>
              <a:rPr lang="en-US" dirty="0" smtClean="0"/>
              <a:t>0.517 (2013)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11</a:t>
            </a:fld>
            <a:endParaRPr lang="pt-B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454" y="3371789"/>
            <a:ext cx="1755800" cy="22770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31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Special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TNSM: </a:t>
            </a:r>
          </a:p>
          <a:p>
            <a:pPr lvl="1"/>
            <a:r>
              <a:rPr lang="en-US" dirty="0" smtClean="0"/>
              <a:t>Efficient Management of SDN/NFV-based Systems</a:t>
            </a:r>
          </a:p>
          <a:p>
            <a:pPr lvl="1"/>
            <a:r>
              <a:rPr lang="en-US" dirty="0" smtClean="0"/>
              <a:t>Data Analytics</a:t>
            </a:r>
          </a:p>
          <a:p>
            <a:r>
              <a:rPr lang="en-US" dirty="0" smtClean="0"/>
              <a:t>IJNM:</a:t>
            </a:r>
          </a:p>
          <a:p>
            <a:pPr lvl="1"/>
            <a:r>
              <a:rPr lang="en-US" dirty="0"/>
              <a:t>Software-Defined Networking and Network Function Virtualization for Flexible Network </a:t>
            </a:r>
            <a:r>
              <a:rPr lang="en-US" dirty="0" smtClean="0"/>
              <a:t>Management</a:t>
            </a:r>
            <a:endParaRPr lang="en-US" dirty="0"/>
          </a:p>
          <a:p>
            <a:pPr lvl="1"/>
            <a:r>
              <a:rPr lang="en-US" dirty="0" smtClean="0"/>
              <a:t>Software-Defined Operations</a:t>
            </a:r>
            <a:endParaRPr lang="en-US" dirty="0"/>
          </a:p>
          <a:p>
            <a:pPr lvl="1"/>
            <a:r>
              <a:rPr lang="en-US" dirty="0" smtClean="0"/>
              <a:t>Management </a:t>
            </a:r>
            <a:r>
              <a:rPr lang="en-US" dirty="0"/>
              <a:t>of the Internet of Things and Big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03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13</a:t>
            </a:fld>
            <a:endParaRPr lang="pt-BR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72181"/>
              </p:ext>
            </p:extLst>
          </p:nvPr>
        </p:nvGraphicFramePr>
        <p:xfrm>
          <a:off x="457200" y="1921512"/>
          <a:ext cx="8229600" cy="4290918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591679"/>
                <a:gridCol w="1710166"/>
                <a:gridCol w="1552104"/>
                <a:gridCol w="659770"/>
                <a:gridCol w="1270057"/>
                <a:gridCol w="1445824"/>
              </a:tblGrid>
              <a:tr h="560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Submitted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Accepted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A.R.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Attendees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Proceedings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AIMS 2015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22 (+24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PhDWS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7 (+9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PhDWS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31%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LNCS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IM 2015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CNSM 2014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152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AIMS 2014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29 (+27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PhDWS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9 (+13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PhDWS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31%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LNCS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NOMS 2014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152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29%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TMA 2014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36%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CNSM 2013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116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18%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179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AIMS 2013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32  (+14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PhDWS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11 (+7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PhDWS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34%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LNCS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IM 2013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196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367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78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14</a:t>
            </a:fld>
            <a:endParaRPr lang="pt-BR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077727"/>
              </p:ext>
            </p:extLst>
          </p:nvPr>
        </p:nvGraphicFramePr>
        <p:xfrm>
          <a:off x="457202" y="2294649"/>
          <a:ext cx="8229600" cy="3060984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591679"/>
                <a:gridCol w="1710166"/>
                <a:gridCol w="1552104"/>
                <a:gridCol w="659770"/>
                <a:gridCol w="1270057"/>
                <a:gridCol w="1445824"/>
              </a:tblGrid>
              <a:tr h="560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Submitted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Accepted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A.R.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Attendees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Proceedings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CNSM 2012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97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15%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107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AIMS 2012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23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43%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 charset="0"/>
                        </a:rPr>
                        <a:t>45</a:t>
                      </a:r>
                      <a:endParaRPr kumimoji="0" 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LNCS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NOMS 2012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210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26%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260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CNSM 2011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164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24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14%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216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7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AIMS 2011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37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36%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LNCS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IM 2011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160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47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29%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310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Arial" charset="0"/>
                        </a:rPr>
                        <a:t>Xplore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50800" marR="50800" marT="50792" marB="50792" anchor="ctr" horzOverflow="overflow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98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Future conferences</a:t>
            </a:r>
          </a:p>
          <a:p>
            <a:pPr lvl="1"/>
            <a:r>
              <a:rPr lang="en-US" dirty="0" smtClean="0"/>
              <a:t>AIMS 2015 (IFIP)</a:t>
            </a:r>
          </a:p>
          <a:p>
            <a:pPr lvl="2"/>
            <a:r>
              <a:rPr lang="en-US" dirty="0" smtClean="0"/>
              <a:t>June 22-26, 2015, Ghent, Belgium</a:t>
            </a:r>
          </a:p>
          <a:p>
            <a:pPr lvl="1"/>
            <a:r>
              <a:rPr lang="en-US" dirty="0"/>
              <a:t>APNOMS 2015</a:t>
            </a:r>
          </a:p>
          <a:p>
            <a:pPr lvl="2"/>
            <a:r>
              <a:rPr lang="en-US" dirty="0"/>
              <a:t>August 19-21, 2015, </a:t>
            </a:r>
            <a:r>
              <a:rPr lang="en-US" dirty="0" err="1"/>
              <a:t>Busan</a:t>
            </a:r>
            <a:r>
              <a:rPr lang="en-US" dirty="0"/>
              <a:t>, Korea</a:t>
            </a:r>
          </a:p>
          <a:p>
            <a:pPr lvl="2"/>
            <a:r>
              <a:rPr lang="en-US" dirty="0"/>
              <a:t>Deadline: April 17, </a:t>
            </a:r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LANOMS 2015 (IEEE COMSOC/IFIP)</a:t>
            </a:r>
          </a:p>
          <a:p>
            <a:pPr lvl="2"/>
            <a:r>
              <a:rPr lang="en-US" dirty="0" smtClean="0"/>
              <a:t>October 1-3, 2015, </a:t>
            </a:r>
            <a:r>
              <a:rPr lang="en-US" dirty="0" err="1" smtClean="0"/>
              <a:t>João</a:t>
            </a:r>
            <a:r>
              <a:rPr lang="en-US" dirty="0" smtClean="0"/>
              <a:t> Pessoa, Brazil</a:t>
            </a:r>
          </a:p>
          <a:p>
            <a:pPr lvl="2"/>
            <a:r>
              <a:rPr lang="en-US" dirty="0" smtClean="0"/>
              <a:t>Deadline: May 15, 2015</a:t>
            </a:r>
          </a:p>
          <a:p>
            <a:pPr lvl="1"/>
            <a:r>
              <a:rPr lang="en-US" dirty="0" smtClean="0"/>
              <a:t>CNSM 2015 (IEEE COMSOC/IFIP/ACM SIGCOMM)</a:t>
            </a:r>
          </a:p>
          <a:p>
            <a:pPr lvl="2"/>
            <a:r>
              <a:rPr lang="en-US" dirty="0" smtClean="0"/>
              <a:t>November 09-13, 2015, Barcelona, Spain</a:t>
            </a:r>
          </a:p>
          <a:p>
            <a:pPr lvl="2"/>
            <a:r>
              <a:rPr lang="en-US" dirty="0" smtClean="0"/>
              <a:t>Deadline: May 17, 2015</a:t>
            </a:r>
          </a:p>
          <a:p>
            <a:pPr lvl="1"/>
            <a:r>
              <a:rPr lang="en-US" dirty="0" smtClean="0"/>
              <a:t>CNSM 2015 workshop: DMTF’s DCM 2015</a:t>
            </a:r>
          </a:p>
          <a:p>
            <a:pPr lvl="2"/>
            <a:r>
              <a:rPr lang="en-US" dirty="0" smtClean="0"/>
              <a:t>Deadline: May 17, 2015</a:t>
            </a:r>
          </a:p>
          <a:p>
            <a:pPr lvl="1"/>
            <a:r>
              <a:rPr lang="en-US" dirty="0" smtClean="0"/>
              <a:t>NOMS 2016 (IEEE/IFIP)</a:t>
            </a:r>
          </a:p>
          <a:p>
            <a:pPr lvl="2"/>
            <a:r>
              <a:rPr lang="en-US" dirty="0" smtClean="0"/>
              <a:t>April 25-29, 2015, Istanbul, Turkey</a:t>
            </a:r>
          </a:p>
          <a:p>
            <a:pPr lvl="2"/>
            <a:r>
              <a:rPr lang="en-US" dirty="0" smtClean="0"/>
              <a:t>Deadline: September 1</a:t>
            </a:r>
            <a:r>
              <a:rPr lang="en-US" baseline="30000" dirty="0" smtClean="0"/>
              <a:t>st</a:t>
            </a:r>
            <a:r>
              <a:rPr lang="en-US" dirty="0" smtClean="0"/>
              <a:t>,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68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IM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May 11 - 15, 2015</a:t>
            </a:r>
          </a:p>
          <a:p>
            <a:r>
              <a:rPr lang="fr-FR" dirty="0" smtClean="0"/>
              <a:t>Ottawa Convention Centre, Ottawa, Ontario, Canada</a:t>
            </a:r>
          </a:p>
          <a:p>
            <a:r>
              <a:rPr lang="fr-FR" dirty="0" smtClean="0"/>
              <a:t>General Co-chairs</a:t>
            </a:r>
          </a:p>
          <a:p>
            <a:pPr lvl="1"/>
            <a:r>
              <a:rPr lang="fr-FR" dirty="0" smtClean="0"/>
              <a:t>Raouf Boutaba</a:t>
            </a:r>
          </a:p>
          <a:p>
            <a:pPr lvl="1"/>
            <a:r>
              <a:rPr lang="fr-FR" dirty="0" smtClean="0"/>
              <a:t>Wahab Almutahadi</a:t>
            </a:r>
          </a:p>
          <a:p>
            <a:r>
              <a:rPr lang="fr-FR" dirty="0" smtClean="0"/>
              <a:t>TPC Co-chairs</a:t>
            </a:r>
          </a:p>
          <a:p>
            <a:pPr lvl="1"/>
            <a:r>
              <a:rPr lang="fr-FR" dirty="0" smtClean="0"/>
              <a:t>Shingo Ata</a:t>
            </a:r>
          </a:p>
          <a:p>
            <a:pPr lvl="1"/>
            <a:r>
              <a:rPr lang="fr-FR" dirty="0" smtClean="0"/>
              <a:t>Rémi Badonnel</a:t>
            </a:r>
          </a:p>
          <a:p>
            <a:pPr lvl="1"/>
            <a:r>
              <a:rPr lang="fr-FR" dirty="0" smtClean="0"/>
              <a:t>Jin Xiao</a:t>
            </a:r>
          </a:p>
          <a:p>
            <a:r>
              <a:rPr lang="fr-FR" dirty="0" smtClean="0"/>
              <a:t>206 full </a:t>
            </a:r>
            <a:r>
              <a:rPr lang="fr-FR" dirty="0"/>
              <a:t>papers submitted</a:t>
            </a:r>
          </a:p>
          <a:p>
            <a:r>
              <a:rPr lang="fr-FR" dirty="0" smtClean="0"/>
              <a:t>56 main </a:t>
            </a:r>
            <a:r>
              <a:rPr lang="fr-FR" dirty="0"/>
              <a:t>conference full papers accepted</a:t>
            </a:r>
          </a:p>
          <a:p>
            <a:r>
              <a:rPr lang="fr-FR" dirty="0" smtClean="0"/>
              <a:t>36 </a:t>
            </a:r>
            <a:r>
              <a:rPr lang="fr-FR" dirty="0"/>
              <a:t>mini-conference papers </a:t>
            </a:r>
            <a:r>
              <a:rPr lang="fr-FR" dirty="0" smtClean="0"/>
              <a:t>accepted</a:t>
            </a:r>
          </a:p>
          <a:p>
            <a:r>
              <a:rPr lang="fr-FR" dirty="0" smtClean="0"/>
              <a:t>For the first time in history of IM, proceedings were available online before the conference: </a:t>
            </a:r>
            <a:r>
              <a:rPr lang="pt-BR" u="sng" dirty="0" err="1" smtClean="0"/>
              <a:t>http</a:t>
            </a:r>
            <a:r>
              <a:rPr lang="pt-BR" u="sng" dirty="0"/>
              <a:t>://</a:t>
            </a:r>
            <a:r>
              <a:rPr lang="pt-BR" u="sng" dirty="0" err="1"/>
              <a:t>dl.ifip.org</a:t>
            </a:r>
            <a:r>
              <a:rPr lang="pt-BR" u="sng" dirty="0"/>
              <a:t>/</a:t>
            </a:r>
            <a:r>
              <a:rPr lang="pt-BR" u="sng" dirty="0" err="1"/>
              <a:t>db</a:t>
            </a:r>
            <a:r>
              <a:rPr lang="pt-BR" u="sng" dirty="0"/>
              <a:t>/</a:t>
            </a:r>
            <a:r>
              <a:rPr lang="pt-BR" u="sng" dirty="0" err="1"/>
              <a:t>conf</a:t>
            </a:r>
            <a:r>
              <a:rPr lang="pt-BR" u="sng" dirty="0"/>
              <a:t>/</a:t>
            </a:r>
            <a:r>
              <a:rPr lang="pt-BR" u="sng" dirty="0" err="1"/>
              <a:t>im</a:t>
            </a:r>
            <a:r>
              <a:rPr lang="pt-BR" u="sng" dirty="0"/>
              <a:t>/</a:t>
            </a:r>
            <a:r>
              <a:rPr lang="pt-BR" u="sng" dirty="0" err="1"/>
              <a:t>index.html</a:t>
            </a:r>
            <a:endParaRPr lang="fr-FR" dirty="0"/>
          </a:p>
        </p:txBody>
      </p:sp>
      <p:pic>
        <p:nvPicPr>
          <p:cNvPr id="26627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351664"/>
            <a:ext cx="3657600" cy="244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AIMS 2015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075869"/>
            <a:ext cx="8229601" cy="445055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General </a:t>
            </a:r>
            <a:r>
              <a:rPr lang="fr-FR" dirty="0" smtClean="0"/>
              <a:t>Co-Chair</a:t>
            </a:r>
            <a:endParaRPr lang="fr-FR" dirty="0"/>
          </a:p>
          <a:p>
            <a:pPr lvl="1"/>
            <a:r>
              <a:rPr lang="fr-FR" dirty="0"/>
              <a:t>Filip De Turck, Ghent </a:t>
            </a:r>
            <a:r>
              <a:rPr lang="fr-FR" dirty="0" smtClean="0"/>
              <a:t>University </a:t>
            </a:r>
          </a:p>
          <a:p>
            <a:pPr lvl="1"/>
            <a:r>
              <a:rPr lang="fr-FR" dirty="0" smtClean="0"/>
              <a:t>Piet </a:t>
            </a:r>
            <a:r>
              <a:rPr lang="fr-FR" dirty="0"/>
              <a:t>Demeester, Ghent University </a:t>
            </a:r>
            <a:endParaRPr lang="fr-FR" dirty="0" smtClean="0"/>
          </a:p>
          <a:p>
            <a:r>
              <a:rPr lang="fr-FR" dirty="0" smtClean="0"/>
              <a:t>TPC </a:t>
            </a:r>
            <a:r>
              <a:rPr lang="fr-FR" dirty="0"/>
              <a:t>Co-Chairs</a:t>
            </a:r>
          </a:p>
          <a:p>
            <a:pPr lvl="1"/>
            <a:r>
              <a:rPr lang="fr-FR" dirty="0"/>
              <a:t>Steven Latré, University of Antwerp - iMinds, Belgium</a:t>
            </a:r>
          </a:p>
          <a:p>
            <a:pPr lvl="1"/>
            <a:r>
              <a:rPr lang="fr-FR" dirty="0"/>
              <a:t>Marinos Charalambides, University College London, United </a:t>
            </a:r>
            <a:r>
              <a:rPr lang="fr-FR" dirty="0" smtClean="0"/>
              <a:t>Kingdom</a:t>
            </a:r>
          </a:p>
          <a:p>
            <a:r>
              <a:rPr lang="fr-FR" dirty="0" smtClean="0"/>
              <a:t>Ph.D</a:t>
            </a:r>
            <a:r>
              <a:rPr lang="fr-FR" dirty="0"/>
              <a:t>. Workshop Chairs</a:t>
            </a:r>
          </a:p>
          <a:p>
            <a:pPr lvl="1"/>
            <a:r>
              <a:rPr lang="fr-FR" dirty="0"/>
              <a:t>Jérôme François, INRIA, France</a:t>
            </a:r>
          </a:p>
          <a:p>
            <a:pPr lvl="1"/>
            <a:r>
              <a:rPr lang="fr-FR" dirty="0"/>
              <a:t>Corinna Schmitt, University of Zurich, </a:t>
            </a:r>
            <a:r>
              <a:rPr lang="fr-FR" dirty="0" smtClean="0"/>
              <a:t>Switzerland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22 </a:t>
            </a:r>
            <a:r>
              <a:rPr lang="en-US" dirty="0">
                <a:solidFill>
                  <a:srgbClr val="000000"/>
                </a:solidFill>
              </a:rPr>
              <a:t>papers submitted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7 </a:t>
            </a:r>
            <a:r>
              <a:rPr lang="en-US" dirty="0">
                <a:solidFill>
                  <a:srgbClr val="000000"/>
                </a:solidFill>
              </a:rPr>
              <a:t>papers accepted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24 </a:t>
            </a:r>
            <a:r>
              <a:rPr lang="en-US" dirty="0">
                <a:solidFill>
                  <a:srgbClr val="000000"/>
                </a:solidFill>
              </a:rPr>
              <a:t>Ph.D. workshop papers submitted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9 </a:t>
            </a:r>
            <a:r>
              <a:rPr lang="en-US" dirty="0">
                <a:solidFill>
                  <a:srgbClr val="000000"/>
                </a:solidFill>
              </a:rPr>
              <a:t>papers </a:t>
            </a:r>
            <a:r>
              <a:rPr lang="en-US" dirty="0" smtClean="0">
                <a:solidFill>
                  <a:srgbClr val="000000"/>
                </a:solidFill>
              </a:rPr>
              <a:t>accepted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17</a:t>
            </a:fld>
            <a:endParaRPr lang="pt-BR"/>
          </a:p>
        </p:txBody>
      </p:sp>
      <p:pic>
        <p:nvPicPr>
          <p:cNvPr id="8" name="Picture 7" descr="aims2015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1400" y="1722595"/>
            <a:ext cx="3911770" cy="16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8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APNOMS 2015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0031"/>
            <a:ext cx="8229600" cy="27898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August 19-21, </a:t>
            </a:r>
            <a:r>
              <a:rPr lang="en-US" dirty="0"/>
              <a:t>2015, </a:t>
            </a:r>
            <a:r>
              <a:rPr lang="en-US" dirty="0" err="1" smtClean="0"/>
              <a:t>Busan</a:t>
            </a:r>
            <a:r>
              <a:rPr lang="en-US" dirty="0" smtClean="0"/>
              <a:t>, Korea</a:t>
            </a:r>
            <a:endParaRPr lang="en-US" dirty="0"/>
          </a:p>
          <a:p>
            <a:r>
              <a:rPr lang="en-US" dirty="0"/>
              <a:t>General Chair</a:t>
            </a:r>
          </a:p>
          <a:p>
            <a:pPr lvl="1"/>
            <a:r>
              <a:rPr lang="en-US" dirty="0"/>
              <a:t>Wang-</a:t>
            </a:r>
            <a:r>
              <a:rPr lang="en-US" dirty="0" err="1"/>
              <a:t>Cheol</a:t>
            </a:r>
            <a:r>
              <a:rPr lang="en-US" dirty="0"/>
              <a:t> </a:t>
            </a:r>
            <a:r>
              <a:rPr lang="en-US" dirty="0" smtClean="0"/>
              <a:t>Song, </a:t>
            </a:r>
            <a:r>
              <a:rPr lang="en-US" dirty="0" err="1" smtClean="0"/>
              <a:t>Jeju</a:t>
            </a:r>
            <a:r>
              <a:rPr lang="en-US" dirty="0" smtClean="0"/>
              <a:t> </a:t>
            </a:r>
            <a:r>
              <a:rPr lang="en-US" dirty="0"/>
              <a:t>National University, </a:t>
            </a:r>
            <a:r>
              <a:rPr lang="en-US" dirty="0" smtClean="0"/>
              <a:t>Korea</a:t>
            </a:r>
          </a:p>
          <a:p>
            <a:r>
              <a:rPr lang="en-US" dirty="0" smtClean="0"/>
              <a:t>TPC </a:t>
            </a:r>
            <a:r>
              <a:rPr lang="en-US" dirty="0"/>
              <a:t>Co-Chairs</a:t>
            </a:r>
          </a:p>
          <a:p>
            <a:pPr lvl="1"/>
            <a:r>
              <a:rPr lang="en-US" dirty="0" err="1"/>
              <a:t>Myung</a:t>
            </a:r>
            <a:r>
              <a:rPr lang="en-US" dirty="0"/>
              <a:t>-Sup </a:t>
            </a:r>
            <a:r>
              <a:rPr lang="en-US" dirty="0" smtClean="0"/>
              <a:t>Kim, Korea </a:t>
            </a:r>
            <a:r>
              <a:rPr lang="en-US" dirty="0"/>
              <a:t>Univ., </a:t>
            </a:r>
            <a:r>
              <a:rPr lang="en-US" dirty="0" smtClean="0"/>
              <a:t>Korea</a:t>
            </a:r>
            <a:endParaRPr lang="en-US" dirty="0"/>
          </a:p>
          <a:p>
            <a:pPr lvl="1"/>
            <a:r>
              <a:rPr lang="en-US" dirty="0" err="1"/>
              <a:t>Noriaki</a:t>
            </a:r>
            <a:r>
              <a:rPr lang="en-US" dirty="0"/>
              <a:t> </a:t>
            </a:r>
            <a:r>
              <a:rPr lang="en-US" dirty="0" err="1" smtClean="0"/>
              <a:t>Kamiyama</a:t>
            </a:r>
            <a:r>
              <a:rPr lang="en-US" dirty="0" smtClean="0"/>
              <a:t>, Osaka </a:t>
            </a:r>
            <a:r>
              <a:rPr lang="en-US" dirty="0"/>
              <a:t>Univ./NTT, </a:t>
            </a:r>
            <a:r>
              <a:rPr lang="en-US" dirty="0" smtClean="0"/>
              <a:t>Japan</a:t>
            </a:r>
            <a:endParaRPr lang="en-US" dirty="0"/>
          </a:p>
          <a:p>
            <a:pPr lvl="1"/>
            <a:r>
              <a:rPr lang="en-US" dirty="0" err="1"/>
              <a:t>Chih</a:t>
            </a:r>
            <a:r>
              <a:rPr lang="en-US" dirty="0"/>
              <a:t> Wei </a:t>
            </a:r>
            <a:r>
              <a:rPr lang="en-US" dirty="0" smtClean="0"/>
              <a:t>Yi, NCTU</a:t>
            </a:r>
            <a:r>
              <a:rPr lang="en-US" dirty="0"/>
              <a:t>, </a:t>
            </a:r>
            <a:r>
              <a:rPr lang="en-US" dirty="0" smtClean="0"/>
              <a:t>Taiwan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18</a:t>
            </a:fld>
            <a:endParaRPr lang="pt-BR"/>
          </a:p>
        </p:txBody>
      </p:sp>
      <p:pic>
        <p:nvPicPr>
          <p:cNvPr id="7" name="Picture 6" descr="cropped-Haeundae_Beach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41" y="1770593"/>
            <a:ext cx="6867670" cy="16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6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toral-de-joao-pesso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59" y="1288912"/>
            <a:ext cx="3141241" cy="1850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LANOMS 2015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60335"/>
            <a:ext cx="8229600" cy="31195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October 01-03, </a:t>
            </a:r>
            <a:r>
              <a:rPr lang="en-US" dirty="0"/>
              <a:t>2015, </a:t>
            </a:r>
            <a:r>
              <a:rPr lang="en-US" dirty="0" err="1" smtClean="0"/>
              <a:t>João</a:t>
            </a:r>
            <a:r>
              <a:rPr lang="en-US" dirty="0" smtClean="0"/>
              <a:t> Pessoa, Brazil</a:t>
            </a:r>
            <a:endParaRPr lang="en-US" dirty="0"/>
          </a:p>
          <a:p>
            <a:r>
              <a:rPr lang="en-US" dirty="0"/>
              <a:t>General Chair</a:t>
            </a:r>
          </a:p>
          <a:p>
            <a:pPr lvl="1"/>
            <a:r>
              <a:rPr lang="en-US" dirty="0"/>
              <a:t>Fernando </a:t>
            </a:r>
            <a:r>
              <a:rPr lang="en-US" dirty="0" err="1"/>
              <a:t>Menezes</a:t>
            </a:r>
            <a:r>
              <a:rPr lang="en-US" dirty="0"/>
              <a:t> </a:t>
            </a:r>
            <a:r>
              <a:rPr lang="en-US" dirty="0" smtClean="0"/>
              <a:t>Matos, UFPB, Brazil</a:t>
            </a:r>
            <a:endParaRPr lang="en-US" dirty="0"/>
          </a:p>
          <a:p>
            <a:pPr lvl="1"/>
            <a:r>
              <a:rPr lang="en-US" dirty="0"/>
              <a:t>Augusto </a:t>
            </a:r>
            <a:r>
              <a:rPr lang="en-US" dirty="0" err="1"/>
              <a:t>Venâncio</a:t>
            </a:r>
            <a:r>
              <a:rPr lang="en-US" dirty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, UFRB, Brazil</a:t>
            </a:r>
          </a:p>
          <a:p>
            <a:r>
              <a:rPr lang="en-US" dirty="0" smtClean="0"/>
              <a:t>TPC </a:t>
            </a:r>
            <a:r>
              <a:rPr lang="en-US" dirty="0"/>
              <a:t>Co-Chairs</a:t>
            </a:r>
          </a:p>
          <a:p>
            <a:pPr lvl="1"/>
            <a:r>
              <a:rPr lang="en-US" dirty="0"/>
              <a:t>José </a:t>
            </a:r>
            <a:r>
              <a:rPr lang="en-US" dirty="0" err="1"/>
              <a:t>Neuman</a:t>
            </a:r>
            <a:r>
              <a:rPr lang="en-US" dirty="0"/>
              <a:t> de </a:t>
            </a:r>
            <a:r>
              <a:rPr lang="en-US" dirty="0" smtClean="0"/>
              <a:t>Souza, UFC, Brazil</a:t>
            </a:r>
          </a:p>
          <a:p>
            <a:pPr lvl="1"/>
            <a:r>
              <a:rPr lang="en-US" dirty="0" err="1"/>
              <a:t>Aldri</a:t>
            </a:r>
            <a:r>
              <a:rPr lang="en-US" dirty="0"/>
              <a:t> </a:t>
            </a:r>
            <a:r>
              <a:rPr lang="en-US" dirty="0" smtClean="0"/>
              <a:t>Santos, UFPR, Brazil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19</a:t>
            </a:fld>
            <a:endParaRPr lang="pt-BR"/>
          </a:p>
        </p:txBody>
      </p:sp>
      <p:pic>
        <p:nvPicPr>
          <p:cNvPr id="7" name="Picture 6" descr="Projeto_20Terminado_2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9284"/>
            <a:ext cx="4445854" cy="16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1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IFIP/CNOM 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22595"/>
            <a:ext cx="8548661" cy="4657296"/>
          </a:xfrm>
        </p:spPr>
        <p:txBody>
          <a:bodyPr>
            <a:normAutofit/>
          </a:bodyPr>
          <a:lstStyle/>
          <a:p>
            <a:r>
              <a:rPr lang="en-US" dirty="0" smtClean="0"/>
              <a:t>IFIP WG 6.6</a:t>
            </a:r>
          </a:p>
          <a:p>
            <a:pPr lvl="1"/>
            <a:r>
              <a:rPr lang="en-US" dirty="0" smtClean="0"/>
              <a:t>Chair: </a:t>
            </a:r>
            <a:r>
              <a:rPr lang="en-US" i="1" dirty="0" smtClean="0"/>
              <a:t>Olivier </a:t>
            </a:r>
            <a:r>
              <a:rPr lang="en-US" i="1" dirty="0" err="1" smtClean="0"/>
              <a:t>Festor</a:t>
            </a:r>
            <a:r>
              <a:rPr lang="en-US" dirty="0"/>
              <a:t> </a:t>
            </a:r>
            <a:r>
              <a:rPr lang="en-US" dirty="0" smtClean="0"/>
              <a:t>– INRIA, France</a:t>
            </a:r>
          </a:p>
          <a:p>
            <a:pPr lvl="1"/>
            <a:r>
              <a:rPr lang="en-US" dirty="0" smtClean="0"/>
              <a:t>Vice-chair: </a:t>
            </a:r>
            <a:r>
              <a:rPr lang="en-US" i="1" dirty="0" err="1" smtClean="0"/>
              <a:t>Burkhard</a:t>
            </a:r>
            <a:r>
              <a:rPr lang="en-US" i="1" dirty="0" smtClean="0"/>
              <a:t> Stiller</a:t>
            </a:r>
            <a:r>
              <a:rPr lang="en-US" dirty="0"/>
              <a:t> </a:t>
            </a:r>
            <a:r>
              <a:rPr lang="en-US" dirty="0" smtClean="0"/>
              <a:t>– University of Zürich, Switzerland</a:t>
            </a:r>
          </a:p>
          <a:p>
            <a:r>
              <a:rPr lang="en-US" dirty="0" smtClean="0"/>
              <a:t>IEEE CNOM (elections every two years)</a:t>
            </a:r>
          </a:p>
          <a:p>
            <a:pPr lvl="1"/>
            <a:r>
              <a:rPr lang="en-US" dirty="0" smtClean="0"/>
              <a:t>Chair: </a:t>
            </a:r>
            <a:r>
              <a:rPr lang="en-US" i="1" dirty="0" smtClean="0"/>
              <a:t>Lisandro </a:t>
            </a:r>
            <a:r>
              <a:rPr lang="en-US" i="1" dirty="0" err="1" smtClean="0"/>
              <a:t>Zambenedetti</a:t>
            </a:r>
            <a:r>
              <a:rPr lang="en-US" i="1" dirty="0" smtClean="0"/>
              <a:t> Granville </a:t>
            </a:r>
            <a:r>
              <a:rPr lang="en-US" dirty="0" smtClean="0"/>
              <a:t>– Federal University of Rio Grande do </a:t>
            </a:r>
            <a:r>
              <a:rPr lang="en-US" dirty="0" err="1" smtClean="0"/>
              <a:t>Sul</a:t>
            </a:r>
            <a:r>
              <a:rPr lang="en-US" dirty="0" smtClean="0"/>
              <a:t> (UFRGS), Brazil</a:t>
            </a:r>
          </a:p>
          <a:p>
            <a:pPr lvl="1"/>
            <a:r>
              <a:rPr lang="en-US" dirty="0" smtClean="0"/>
              <a:t>Vice-chair: </a:t>
            </a:r>
            <a:r>
              <a:rPr lang="en-US" i="1" dirty="0" smtClean="0"/>
              <a:t>Deep </a:t>
            </a:r>
            <a:r>
              <a:rPr lang="en-US" i="1" dirty="0" err="1" smtClean="0"/>
              <a:t>Medhi</a:t>
            </a:r>
            <a:r>
              <a:rPr lang="en-US" i="1" dirty="0" smtClean="0"/>
              <a:t> </a:t>
            </a:r>
            <a:r>
              <a:rPr lang="en-US" dirty="0" smtClean="0"/>
              <a:t>– University of Missouri-Kansas City (UMKC), USA</a:t>
            </a:r>
          </a:p>
          <a:p>
            <a:pPr lvl="1"/>
            <a:r>
              <a:rPr lang="en-US" dirty="0" smtClean="0"/>
              <a:t>TPC chair: </a:t>
            </a:r>
            <a:r>
              <a:rPr lang="en-US" i="1" dirty="0" err="1" smtClean="0"/>
              <a:t>Filip</a:t>
            </a:r>
            <a:r>
              <a:rPr lang="en-US" i="1" dirty="0" smtClean="0"/>
              <a:t> De </a:t>
            </a:r>
            <a:r>
              <a:rPr lang="en-US" i="1" dirty="0" err="1" smtClean="0"/>
              <a:t>Turck</a:t>
            </a:r>
            <a:r>
              <a:rPr lang="en-US" i="1" dirty="0" smtClean="0"/>
              <a:t> </a:t>
            </a:r>
            <a:r>
              <a:rPr lang="en-US" dirty="0" smtClean="0"/>
              <a:t>– Ghent University, Belgium</a:t>
            </a:r>
          </a:p>
          <a:p>
            <a:pPr lvl="1"/>
            <a:r>
              <a:rPr lang="en-US" dirty="0" smtClean="0"/>
              <a:t>Secretary: </a:t>
            </a:r>
            <a:r>
              <a:rPr lang="en-US" i="1" dirty="0" smtClean="0"/>
              <a:t>Shingo Ata </a:t>
            </a:r>
            <a:r>
              <a:rPr lang="en-US" dirty="0" smtClean="0"/>
              <a:t>– Osaka City University, Japan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632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_background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537" y="1718753"/>
            <a:ext cx="6680158" cy="15296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CNSM 2015</a:t>
            </a:r>
            <a:endParaRPr lang="fr-FR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3289392"/>
            <a:ext cx="8229600" cy="3212894"/>
          </a:xfrm>
        </p:spPr>
        <p:txBody>
          <a:bodyPr>
            <a:normAutofit/>
          </a:bodyPr>
          <a:lstStyle/>
          <a:p>
            <a:r>
              <a:rPr lang="en-US" dirty="0"/>
              <a:t>November </a:t>
            </a:r>
            <a:r>
              <a:rPr lang="en-US" dirty="0" smtClean="0"/>
              <a:t>09-13, 2015, Barcelona, Spain</a:t>
            </a:r>
            <a:endParaRPr lang="en-US" dirty="0"/>
          </a:p>
          <a:p>
            <a:r>
              <a:rPr lang="en-US" dirty="0"/>
              <a:t>General </a:t>
            </a:r>
            <a:r>
              <a:rPr lang="en-US" dirty="0" smtClean="0"/>
              <a:t>Chair</a:t>
            </a:r>
            <a:endParaRPr lang="en-US" dirty="0"/>
          </a:p>
          <a:p>
            <a:pPr lvl="1"/>
            <a:r>
              <a:rPr lang="en-US" dirty="0" smtClean="0"/>
              <a:t>Joan </a:t>
            </a:r>
            <a:r>
              <a:rPr lang="en-US" dirty="0" err="1" smtClean="0"/>
              <a:t>Serrat</a:t>
            </a:r>
            <a:r>
              <a:rPr lang="en-US" dirty="0"/>
              <a:t>, </a:t>
            </a:r>
            <a:r>
              <a:rPr lang="en-US" dirty="0" err="1"/>
              <a:t>Universitat</a:t>
            </a:r>
            <a:r>
              <a:rPr lang="en-US" dirty="0"/>
              <a:t> </a:t>
            </a:r>
            <a:r>
              <a:rPr lang="en-US" dirty="0" err="1"/>
              <a:t>Politècnica</a:t>
            </a:r>
            <a:r>
              <a:rPr lang="en-US" dirty="0"/>
              <a:t> de </a:t>
            </a:r>
            <a:r>
              <a:rPr lang="en-US" dirty="0" err="1"/>
              <a:t>Catalunya</a:t>
            </a:r>
            <a:r>
              <a:rPr lang="en-US" dirty="0"/>
              <a:t>, Spain</a:t>
            </a:r>
          </a:p>
          <a:p>
            <a:r>
              <a:rPr lang="en-US" dirty="0"/>
              <a:t>TPC Co-Chairs</a:t>
            </a:r>
          </a:p>
          <a:p>
            <a:pPr lvl="1"/>
            <a:r>
              <a:rPr lang="en-US" dirty="0"/>
              <a:t>Mauro </a:t>
            </a:r>
            <a:r>
              <a:rPr lang="en-US" dirty="0" err="1" smtClean="0"/>
              <a:t>Tortonesi</a:t>
            </a:r>
            <a:r>
              <a:rPr lang="en-US" dirty="0" smtClean="0"/>
              <a:t>, University </a:t>
            </a:r>
            <a:r>
              <a:rPr lang="en-US" dirty="0"/>
              <a:t>of Ferrara, </a:t>
            </a:r>
            <a:r>
              <a:rPr lang="en-US" dirty="0" smtClean="0"/>
              <a:t>Italy</a:t>
            </a:r>
            <a:endParaRPr lang="en-US" dirty="0"/>
          </a:p>
          <a:p>
            <a:pPr lvl="1"/>
            <a:r>
              <a:rPr lang="en-US" dirty="0"/>
              <a:t>Jürgen </a:t>
            </a:r>
            <a:r>
              <a:rPr lang="en-US" dirty="0" err="1" smtClean="0"/>
              <a:t>Schönwälder</a:t>
            </a:r>
            <a:r>
              <a:rPr lang="en-US" dirty="0" smtClean="0"/>
              <a:t>, Jacobs </a:t>
            </a:r>
            <a:r>
              <a:rPr lang="en-US" dirty="0"/>
              <a:t>University Bremen, </a:t>
            </a:r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20</a:t>
            </a:fld>
            <a:endParaRPr lang="pt-BR"/>
          </a:p>
        </p:txBody>
      </p:sp>
      <p:pic>
        <p:nvPicPr>
          <p:cNvPr id="9" name="Picture 8" descr="logo_cnsm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716" y="1839282"/>
            <a:ext cx="1270084" cy="12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NOMS 2016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26665"/>
            <a:ext cx="8229600" cy="27532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April 25-29, 2016</a:t>
            </a:r>
            <a:r>
              <a:rPr lang="en-US" dirty="0"/>
              <a:t>, </a:t>
            </a:r>
            <a:r>
              <a:rPr lang="en-US" dirty="0" smtClean="0"/>
              <a:t>Istanbul, Turkey</a:t>
            </a:r>
            <a:endParaRPr lang="en-US" dirty="0"/>
          </a:p>
          <a:p>
            <a:r>
              <a:rPr lang="en-US" dirty="0"/>
              <a:t>General Chair</a:t>
            </a:r>
          </a:p>
          <a:p>
            <a:pPr lvl="1"/>
            <a:r>
              <a:rPr lang="en-US" dirty="0" err="1" smtClean="0"/>
              <a:t>Sema</a:t>
            </a:r>
            <a:r>
              <a:rPr lang="en-US" dirty="0" smtClean="0"/>
              <a:t> </a:t>
            </a:r>
            <a:r>
              <a:rPr lang="en-US" dirty="0" err="1"/>
              <a:t>Oktug</a:t>
            </a:r>
            <a:r>
              <a:rPr lang="en-US" dirty="0"/>
              <a:t>, Istanbul Technical University, </a:t>
            </a:r>
            <a:r>
              <a:rPr lang="en-US" dirty="0" smtClean="0"/>
              <a:t>Turkey</a:t>
            </a:r>
          </a:p>
          <a:p>
            <a:pPr lvl="1"/>
            <a:r>
              <a:rPr lang="en-US" dirty="0" smtClean="0"/>
              <a:t>Mehmet </a:t>
            </a:r>
            <a:r>
              <a:rPr lang="en-US" dirty="0" err="1"/>
              <a:t>Ulema</a:t>
            </a:r>
            <a:r>
              <a:rPr lang="en-US" dirty="0"/>
              <a:t>, Manhattan College, USA</a:t>
            </a:r>
            <a:endParaRPr lang="en-US" dirty="0" smtClean="0"/>
          </a:p>
          <a:p>
            <a:r>
              <a:rPr lang="en-US" dirty="0" smtClean="0"/>
              <a:t>TPC </a:t>
            </a:r>
            <a:r>
              <a:rPr lang="en-US" dirty="0"/>
              <a:t>Co-Chairs</a:t>
            </a:r>
          </a:p>
          <a:p>
            <a:pPr lvl="1"/>
            <a:r>
              <a:rPr lang="en-US" dirty="0" smtClean="0"/>
              <a:t>Brendan </a:t>
            </a:r>
            <a:r>
              <a:rPr lang="en-US" dirty="0"/>
              <a:t>Jennings, Waterford Institute of Technology, Ireland</a:t>
            </a:r>
          </a:p>
          <a:p>
            <a:pPr lvl="1"/>
            <a:r>
              <a:rPr lang="en-US" dirty="0" err="1" smtClean="0"/>
              <a:t>Melike</a:t>
            </a:r>
            <a:r>
              <a:rPr lang="en-US" dirty="0" smtClean="0"/>
              <a:t> </a:t>
            </a:r>
            <a:r>
              <a:rPr lang="en-US" dirty="0" err="1"/>
              <a:t>Erol-Kantarci</a:t>
            </a:r>
            <a:r>
              <a:rPr lang="en-US" dirty="0"/>
              <a:t>, Clarkson University, USA</a:t>
            </a:r>
          </a:p>
          <a:p>
            <a:pPr lvl="1"/>
            <a:r>
              <a:rPr lang="en-US" dirty="0" smtClean="0"/>
              <a:t>Helmut </a:t>
            </a:r>
            <a:r>
              <a:rPr lang="en-US" dirty="0" err="1"/>
              <a:t>Reiser</a:t>
            </a:r>
            <a:r>
              <a:rPr lang="en-US" dirty="0"/>
              <a:t>, Ludwig-</a:t>
            </a:r>
            <a:r>
              <a:rPr lang="en-US" dirty="0" err="1"/>
              <a:t>Maximilians</a:t>
            </a:r>
            <a:r>
              <a:rPr lang="en-US" dirty="0"/>
              <a:t> University, </a:t>
            </a:r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21</a:t>
            </a:fld>
            <a:endParaRPr lang="pt-BR"/>
          </a:p>
        </p:txBody>
      </p:sp>
      <p:pic>
        <p:nvPicPr>
          <p:cNvPr id="8" name="Picture 7" descr="Istanbu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3711" y="1869445"/>
            <a:ext cx="5361224" cy="1563702"/>
          </a:xfrm>
          <a:prstGeom prst="rect">
            <a:avLst/>
          </a:prstGeom>
        </p:spPr>
      </p:pic>
      <p:pic>
        <p:nvPicPr>
          <p:cNvPr id="7" name="Picture 6" descr="noms16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4" y="2042142"/>
            <a:ext cx="13335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6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and Services Management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For authors: fixed keywords to chose from</a:t>
            </a:r>
          </a:p>
          <a:p>
            <a:pPr lvl="1"/>
            <a:r>
              <a:rPr lang="en-US" dirty="0" smtClean="0"/>
              <a:t>For reviewers: fixed keywords to indicate area of expertise / interest. No need to continuously enter expertise again</a:t>
            </a:r>
          </a:p>
          <a:p>
            <a:pPr lvl="1"/>
            <a:r>
              <a:rPr lang="en-US" dirty="0" smtClean="0"/>
              <a:t>For organizers: match papers and reviewers</a:t>
            </a:r>
          </a:p>
          <a:p>
            <a:pPr lvl="1"/>
            <a:r>
              <a:rPr lang="en-US" i="1" dirty="0" smtClean="0"/>
              <a:t>Quality of Reviews</a:t>
            </a:r>
          </a:p>
          <a:p>
            <a:pPr lvl="1"/>
            <a:r>
              <a:rPr lang="en-US" i="1" dirty="0" smtClean="0"/>
              <a:t>Convergence of Review assignment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Current taxonomy will be extended:</a:t>
            </a:r>
          </a:p>
          <a:p>
            <a:pPr lvl="1"/>
            <a:r>
              <a:rPr lang="en-US" dirty="0" smtClean="0"/>
              <a:t>Input is welcome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2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ea typeface="ヒラギノ角ゴ ProN W6" charset="0"/>
                <a:cs typeface="ヒラギノ角ゴ ProN W6" charset="0"/>
                <a:sym typeface="Arial" charset="0"/>
              </a:rPr>
              <a:t>IFIP </a:t>
            </a:r>
            <a:r>
              <a:rPr lang="en-US" sz="4000" dirty="0">
                <a:ea typeface="ヒラギノ角ゴ ProN W6" charset="0"/>
                <a:cs typeface="ヒラギノ角ゴ ProN W6" charset="0"/>
                <a:sym typeface="Arial" charset="0"/>
              </a:rPr>
              <a:t>WG </a:t>
            </a:r>
            <a:r>
              <a:rPr lang="en-US" sz="4000" dirty="0" smtClean="0">
                <a:ea typeface="ヒラギノ角ゴ ProN W6" charset="0"/>
                <a:cs typeface="ヒラギノ角ゴ ProN W6" charset="0"/>
                <a:sym typeface="Arial" charset="0"/>
              </a:rPr>
              <a:t>6.6</a:t>
            </a:r>
            <a:r>
              <a:rPr lang="en-US" sz="4000" dirty="0">
                <a:ea typeface="ヒラギノ角ゴ ProN W6" charset="0"/>
                <a:cs typeface="ヒラギノ角ゴ ProN W6" charset="0"/>
                <a:sym typeface="Arial" charset="0"/>
              </a:rPr>
              <a:t> </a:t>
            </a:r>
            <a:r>
              <a:rPr lang="en-US" sz="4000" dirty="0" smtClean="0">
                <a:ea typeface="ヒラギノ角ゴ ProN W6" charset="0"/>
                <a:cs typeface="ヒラギノ角ゴ ProN W6" charset="0"/>
                <a:sym typeface="Arial" charset="0"/>
              </a:rPr>
              <a:t>&amp; </a:t>
            </a:r>
            <a:r>
              <a:rPr lang="en-US" sz="4000" dirty="0">
                <a:ea typeface="ヒラギノ角ゴ ProN W6" charset="0"/>
                <a:cs typeface="ヒラギノ角ゴ ProN W6" charset="0"/>
                <a:sym typeface="Arial" charset="0"/>
              </a:rPr>
              <a:t>IEEE </a:t>
            </a:r>
            <a:r>
              <a:rPr lang="en-US" sz="4000" dirty="0" smtClean="0">
                <a:ea typeface="ヒラギノ角ゴ ProN W6" charset="0"/>
                <a:cs typeface="ヒラギノ角ゴ ProN W6" charset="0"/>
                <a:sym typeface="Arial" charset="0"/>
              </a:rPr>
              <a:t>CNOM</a:t>
            </a:r>
            <a:br>
              <a:rPr lang="en-US" sz="4000" dirty="0" smtClean="0">
                <a:ea typeface="ヒラギノ角ゴ ProN W6" charset="0"/>
                <a:cs typeface="ヒラギノ角ゴ ProN W6" charset="0"/>
                <a:sym typeface="Arial" charset="0"/>
              </a:rPr>
            </a:br>
            <a:r>
              <a:rPr lang="en-US" sz="4000" dirty="0" smtClean="0">
                <a:latin typeface="+mn-lt"/>
                <a:ea typeface="ヒラギノ角ゴ ProN W6" charset="0"/>
                <a:cs typeface="ヒラギノ角ゴ ProN W6" charset="0"/>
                <a:sym typeface="Arial" charset="0"/>
              </a:rPr>
              <a:t>joint meeting</a:t>
            </a:r>
            <a:endParaRPr lang="en-US" sz="4000" dirty="0">
              <a:latin typeface="+mn-lt"/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Thanks for your attendance!</a:t>
            </a:r>
            <a:endParaRPr 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0734" y="5044740"/>
            <a:ext cx="688812" cy="11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02" y="5044458"/>
            <a:ext cx="1860585" cy="118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88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CNOM </a:t>
            </a:r>
            <a:r>
              <a:rPr lang="pt-BR" dirty="0" err="1" smtClean="0"/>
              <a:t>Elections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IEEE CNOM </a:t>
            </a:r>
            <a:r>
              <a:rPr lang="en-US" dirty="0" smtClean="0"/>
              <a:t>Officers</a:t>
            </a:r>
            <a:endParaRPr lang="en-US" dirty="0"/>
          </a:p>
          <a:p>
            <a:pPr lvl="1"/>
            <a:r>
              <a:rPr lang="en-US" dirty="0"/>
              <a:t>Chair: </a:t>
            </a:r>
            <a:r>
              <a:rPr lang="en-US" i="1" dirty="0"/>
              <a:t>Lisandro </a:t>
            </a:r>
            <a:r>
              <a:rPr lang="en-US" i="1" dirty="0" err="1"/>
              <a:t>Zambenedetti</a:t>
            </a:r>
            <a:r>
              <a:rPr lang="en-US" i="1" dirty="0"/>
              <a:t> Granville </a:t>
            </a:r>
            <a:r>
              <a:rPr lang="en-US" dirty="0"/>
              <a:t>– Federal University of Rio Grande do </a:t>
            </a:r>
            <a:r>
              <a:rPr lang="en-US" dirty="0" err="1"/>
              <a:t>Sul</a:t>
            </a:r>
            <a:r>
              <a:rPr lang="en-US" dirty="0"/>
              <a:t> (UFRGS), Brazil</a:t>
            </a:r>
          </a:p>
          <a:p>
            <a:pPr lvl="1"/>
            <a:r>
              <a:rPr lang="en-US" dirty="0"/>
              <a:t>Vice-chair: </a:t>
            </a:r>
            <a:r>
              <a:rPr lang="en-US" i="1" dirty="0"/>
              <a:t>Deep </a:t>
            </a:r>
            <a:r>
              <a:rPr lang="en-US" i="1" dirty="0" err="1"/>
              <a:t>Medhi</a:t>
            </a:r>
            <a:r>
              <a:rPr lang="en-US" i="1" dirty="0"/>
              <a:t> </a:t>
            </a:r>
            <a:r>
              <a:rPr lang="en-US" dirty="0"/>
              <a:t>– University of Missouri-Kansas City (UMKC), USA</a:t>
            </a:r>
          </a:p>
          <a:p>
            <a:pPr lvl="1"/>
            <a:r>
              <a:rPr lang="en-US" dirty="0"/>
              <a:t>TPC chair: </a:t>
            </a:r>
            <a:r>
              <a:rPr lang="en-US" i="1" dirty="0" err="1"/>
              <a:t>Filip</a:t>
            </a:r>
            <a:r>
              <a:rPr lang="en-US" i="1" dirty="0"/>
              <a:t> De </a:t>
            </a:r>
            <a:r>
              <a:rPr lang="en-US" i="1" dirty="0" err="1"/>
              <a:t>Turck</a:t>
            </a:r>
            <a:r>
              <a:rPr lang="en-US" i="1" dirty="0"/>
              <a:t> </a:t>
            </a:r>
            <a:r>
              <a:rPr lang="en-US" dirty="0"/>
              <a:t>– Ghent University, Belgium</a:t>
            </a:r>
          </a:p>
          <a:p>
            <a:pPr lvl="1"/>
            <a:r>
              <a:rPr lang="en-US" dirty="0"/>
              <a:t>Secretary: </a:t>
            </a:r>
            <a:r>
              <a:rPr lang="en-US" i="1" dirty="0"/>
              <a:t>Shingo Ata </a:t>
            </a:r>
            <a:r>
              <a:rPr lang="en-US" dirty="0"/>
              <a:t>– Osaka City University, </a:t>
            </a:r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3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CNOM </a:t>
            </a:r>
            <a:r>
              <a:rPr lang="pt-BR" dirty="0" err="1" smtClean="0"/>
              <a:t>Elections</a:t>
            </a:r>
            <a:r>
              <a:rPr lang="pt-BR" dirty="0" smtClean="0"/>
              <a:t> (cont.)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Candidates</a:t>
            </a:r>
          </a:p>
          <a:p>
            <a:pPr lvl="1"/>
            <a:r>
              <a:rPr lang="en-US" dirty="0"/>
              <a:t>Chair: </a:t>
            </a:r>
            <a:r>
              <a:rPr lang="en-US" i="1" dirty="0"/>
              <a:t>Lisandro </a:t>
            </a:r>
            <a:r>
              <a:rPr lang="en-US" i="1" dirty="0" err="1"/>
              <a:t>Zambenedetti</a:t>
            </a:r>
            <a:r>
              <a:rPr lang="en-US" i="1" dirty="0"/>
              <a:t> Granville </a:t>
            </a:r>
            <a:r>
              <a:rPr lang="en-US" dirty="0"/>
              <a:t>– Federal University of Rio Grande do </a:t>
            </a:r>
            <a:r>
              <a:rPr lang="en-US" dirty="0" err="1"/>
              <a:t>Sul</a:t>
            </a:r>
            <a:r>
              <a:rPr lang="en-US" dirty="0"/>
              <a:t> (UFRGS), Brazil</a:t>
            </a:r>
          </a:p>
          <a:p>
            <a:pPr lvl="1"/>
            <a:r>
              <a:rPr lang="en-US" dirty="0"/>
              <a:t>Vice-chair: </a:t>
            </a:r>
            <a:r>
              <a:rPr lang="en-US" i="1" dirty="0" err="1"/>
              <a:t>Filip</a:t>
            </a:r>
            <a:r>
              <a:rPr lang="en-US" i="1" dirty="0"/>
              <a:t> De </a:t>
            </a:r>
            <a:r>
              <a:rPr lang="en-US" i="1" dirty="0" err="1"/>
              <a:t>Turck</a:t>
            </a:r>
            <a:r>
              <a:rPr lang="en-US" i="1" dirty="0"/>
              <a:t> </a:t>
            </a:r>
            <a:r>
              <a:rPr lang="en-US" dirty="0"/>
              <a:t>– Ghent University, Belgium</a:t>
            </a:r>
          </a:p>
          <a:p>
            <a:pPr lvl="1"/>
            <a:r>
              <a:rPr lang="en-US" dirty="0" smtClean="0"/>
              <a:t>TPC </a:t>
            </a:r>
            <a:r>
              <a:rPr lang="en-US" dirty="0"/>
              <a:t>chair: </a:t>
            </a:r>
            <a:r>
              <a:rPr lang="en-US" i="1" dirty="0"/>
              <a:t>Deep </a:t>
            </a:r>
            <a:r>
              <a:rPr lang="en-US" i="1" dirty="0" err="1"/>
              <a:t>Medhi</a:t>
            </a:r>
            <a:r>
              <a:rPr lang="en-US" i="1" dirty="0"/>
              <a:t> </a:t>
            </a:r>
            <a:r>
              <a:rPr lang="en-US" dirty="0"/>
              <a:t>– University of Missouri-Kansas City (UMKC), </a:t>
            </a:r>
            <a:r>
              <a:rPr lang="en-US" dirty="0" smtClean="0"/>
              <a:t>USA</a:t>
            </a:r>
            <a:endParaRPr lang="en-US" dirty="0"/>
          </a:p>
          <a:p>
            <a:pPr lvl="1"/>
            <a:r>
              <a:rPr lang="en-US" dirty="0"/>
              <a:t>Secretary: </a:t>
            </a:r>
            <a:r>
              <a:rPr lang="en-US" i="1" dirty="0"/>
              <a:t>Shingo Ata </a:t>
            </a:r>
            <a:r>
              <a:rPr lang="en-US" dirty="0"/>
              <a:t>– Osaka City University, Japan</a:t>
            </a:r>
          </a:p>
          <a:p>
            <a:pPr lvl="1"/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8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CNOM recertification report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 meetings per year (NOMS/IM and GLOBECOM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Website</a:t>
            </a:r>
          </a:p>
          <a:p>
            <a:pPr lvl="1"/>
            <a:r>
              <a:rPr lang="en-US" dirty="0" smtClean="0">
                <a:hlinkClick r:id="rId2"/>
              </a:rPr>
              <a:t>http://cnom.tssg.org/</a:t>
            </a:r>
            <a:r>
              <a:rPr lang="en-US" dirty="0" smtClean="0"/>
              <a:t> (current address)</a:t>
            </a:r>
          </a:p>
          <a:p>
            <a:pPr lvl="1"/>
            <a:r>
              <a:rPr lang="en-US" dirty="0" smtClean="0"/>
              <a:t>Being updated and moved to a </a:t>
            </a:r>
            <a:r>
              <a:rPr lang="en-US" dirty="0" err="1" smtClean="0"/>
              <a:t>ComSoc</a:t>
            </a:r>
            <a:r>
              <a:rPr lang="en-US" dirty="0" smtClean="0"/>
              <a:t> domain</a:t>
            </a:r>
          </a:p>
          <a:p>
            <a:r>
              <a:rPr lang="en-US" dirty="0" smtClean="0"/>
              <a:t>Mailing list</a:t>
            </a:r>
          </a:p>
          <a:p>
            <a:pPr lvl="1"/>
            <a:r>
              <a:rPr lang="en-US" dirty="0">
                <a:hlinkClick r:id="rId3"/>
              </a:rPr>
              <a:t>cnom@comsoc.org</a:t>
            </a:r>
            <a:r>
              <a:rPr lang="en-US" dirty="0"/>
              <a:t> </a:t>
            </a:r>
            <a:r>
              <a:rPr lang="en-US" dirty="0" smtClean="0"/>
              <a:t>with 1299 subscribers</a:t>
            </a:r>
          </a:p>
          <a:p>
            <a:pPr lvl="1"/>
            <a:r>
              <a:rPr lang="en-US" dirty="0" smtClean="0"/>
              <a:t>Also being move to a </a:t>
            </a:r>
            <a:r>
              <a:rPr lang="en-US" dirty="0" err="1" smtClean="0"/>
              <a:t>ComSoc</a:t>
            </a:r>
            <a:r>
              <a:rPr lang="en-US" dirty="0" smtClean="0"/>
              <a:t> domain</a:t>
            </a:r>
          </a:p>
          <a:p>
            <a:r>
              <a:rPr lang="en-US" dirty="0" smtClean="0"/>
              <a:t>We were suggested to consider collaborations with the TCs on Communications Quality and Reliability, Communications Software, and Internet</a:t>
            </a:r>
          </a:p>
          <a:p>
            <a:r>
              <a:rPr lang="en-US" dirty="0" smtClean="0"/>
              <a:t>We were suggested to nominate several CNOM members as Distinguished Lecturers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65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fellows from CNOM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wanted to map who are the IEEE fellows coming from the network and services management community</a:t>
            </a:r>
          </a:p>
          <a:p>
            <a:r>
              <a:rPr lang="en-US" dirty="0" smtClean="0"/>
              <a:t>Methodology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List all TPC members from NOMS and IM from 2004 to 2014 </a:t>
            </a:r>
            <a:r>
              <a:rPr lang="en-US" dirty="0" smtClean="0">
                <a:sym typeface="Wingdings"/>
              </a:rPr>
              <a:t> Our definition of “community” for this purpose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each member, check on IEEE database whether he/she is a fellow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Keep track of fellows along the years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90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fellows from CNOM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Out of 314 TPC members (no duplicates), 10 were found in the IEEE database </a:t>
            </a:r>
            <a:r>
              <a:rPr lang="en-US" dirty="0" smtClean="0">
                <a:sym typeface="Wingdings"/>
              </a:rPr>
              <a:t> 3% only!</a:t>
            </a:r>
          </a:p>
          <a:p>
            <a:pPr lvl="1"/>
            <a:r>
              <a:rPr lang="en-US" dirty="0" smtClean="0"/>
              <a:t>1993: </a:t>
            </a:r>
            <a:r>
              <a:rPr lang="en-US" dirty="0" err="1" smtClean="0"/>
              <a:t>Aurel</a:t>
            </a:r>
            <a:r>
              <a:rPr lang="en-US" dirty="0" smtClean="0"/>
              <a:t> Lazar</a:t>
            </a:r>
          </a:p>
          <a:p>
            <a:pPr lvl="1"/>
            <a:r>
              <a:rPr lang="en-US" dirty="0" smtClean="0"/>
              <a:t>1994: Manu </a:t>
            </a:r>
            <a:r>
              <a:rPr lang="en-US" dirty="0" err="1" smtClean="0"/>
              <a:t>Malek</a:t>
            </a:r>
            <a:endParaRPr lang="en-US" dirty="0" smtClean="0"/>
          </a:p>
          <a:p>
            <a:pPr lvl="1"/>
            <a:r>
              <a:rPr lang="en-US" dirty="0" smtClean="0"/>
              <a:t>1995: </a:t>
            </a:r>
            <a:r>
              <a:rPr lang="en-US" dirty="0" err="1" smtClean="0"/>
              <a:t>Shri</a:t>
            </a:r>
            <a:r>
              <a:rPr lang="en-US" dirty="0" smtClean="0"/>
              <a:t> </a:t>
            </a:r>
            <a:r>
              <a:rPr lang="en-US" dirty="0" err="1" smtClean="0"/>
              <a:t>Goyal</a:t>
            </a:r>
            <a:endParaRPr lang="en-US" dirty="0" smtClean="0"/>
          </a:p>
          <a:p>
            <a:pPr lvl="1"/>
            <a:r>
              <a:rPr lang="en-US" dirty="0" smtClean="0"/>
              <a:t>1996: Doug Zuckerman</a:t>
            </a:r>
          </a:p>
          <a:p>
            <a:pPr lvl="1"/>
            <a:r>
              <a:rPr lang="en-US" dirty="0" smtClean="0"/>
              <a:t>2003</a:t>
            </a:r>
            <a:r>
              <a:rPr lang="en-US" dirty="0"/>
              <a:t>: Prosper </a:t>
            </a:r>
            <a:r>
              <a:rPr lang="en-US"/>
              <a:t>Chemouil</a:t>
            </a:r>
            <a:endParaRPr lang="en-US" dirty="0" smtClean="0"/>
          </a:p>
          <a:p>
            <a:pPr lvl="1"/>
            <a:r>
              <a:rPr lang="en-US" dirty="0" smtClean="0"/>
              <a:t>2006: Henning </a:t>
            </a:r>
            <a:r>
              <a:rPr lang="en-US" dirty="0" err="1" smtClean="0"/>
              <a:t>Schulzrinne</a:t>
            </a:r>
            <a:r>
              <a:rPr lang="en-US" dirty="0" smtClean="0"/>
              <a:t>, </a:t>
            </a:r>
            <a:r>
              <a:rPr lang="en-US" dirty="0" err="1" smtClean="0"/>
              <a:t>Lixia</a:t>
            </a:r>
            <a:r>
              <a:rPr lang="en-US" dirty="0" smtClean="0"/>
              <a:t> Zhang, Randy Katz</a:t>
            </a:r>
          </a:p>
          <a:p>
            <a:pPr lvl="1"/>
            <a:r>
              <a:rPr lang="en-US" dirty="0" smtClean="0"/>
              <a:t>2010: Joseph </a:t>
            </a:r>
            <a:r>
              <a:rPr lang="en-US" dirty="0" err="1" smtClean="0"/>
              <a:t>Hellerstein</a:t>
            </a:r>
            <a:endParaRPr lang="en-US" dirty="0" smtClean="0"/>
          </a:p>
          <a:p>
            <a:pPr lvl="1"/>
            <a:r>
              <a:rPr lang="en-US" dirty="0" smtClean="0"/>
              <a:t>2011: Morris </a:t>
            </a:r>
            <a:r>
              <a:rPr lang="en-US" dirty="0" err="1" smtClean="0"/>
              <a:t>Sloman</a:t>
            </a:r>
            <a:endParaRPr lang="en-US" dirty="0" smtClean="0"/>
          </a:p>
          <a:p>
            <a:pPr lvl="1"/>
            <a:r>
              <a:rPr lang="en-US" dirty="0" smtClean="0"/>
              <a:t>2012: </a:t>
            </a:r>
            <a:r>
              <a:rPr lang="en-US" dirty="0" err="1" smtClean="0"/>
              <a:t>Raouf</a:t>
            </a:r>
            <a:r>
              <a:rPr lang="en-US" dirty="0" smtClean="0"/>
              <a:t> </a:t>
            </a:r>
            <a:r>
              <a:rPr lang="en-US" dirty="0" err="1" smtClean="0"/>
              <a:t>Boutaba</a:t>
            </a:r>
            <a:endParaRPr lang="en-US" dirty="0" smtClean="0"/>
          </a:p>
          <a:p>
            <a:pPr lvl="1"/>
            <a:r>
              <a:rPr lang="en-US" dirty="0" smtClean="0"/>
              <a:t>2014</a:t>
            </a:r>
            <a:r>
              <a:rPr lang="en-US" dirty="0"/>
              <a:t>: </a:t>
            </a:r>
            <a:r>
              <a:rPr lang="en-US" dirty="0" err="1"/>
              <a:t>Puneet</a:t>
            </a:r>
            <a:r>
              <a:rPr lang="en-US" dirty="0"/>
              <a:t> Sharma</a:t>
            </a:r>
            <a:endParaRPr lang="en-US" dirty="0" smtClean="0"/>
          </a:p>
          <a:p>
            <a:r>
              <a:rPr lang="en-US" dirty="0" smtClean="0"/>
              <a:t>How could we support CNOM members and increase the number of applications?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17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time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 the past (10 ~ 15 years) and recognize papers that remained relevant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36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we doing?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Organize the Network and Service management community</a:t>
            </a:r>
          </a:p>
          <a:p>
            <a:r>
              <a:rPr lang="en-US" dirty="0" smtClean="0"/>
              <a:t>Close collaboration between IEEE CNOM &amp; IFIP WG6.6</a:t>
            </a:r>
          </a:p>
          <a:p>
            <a:pPr lvl="1"/>
            <a:r>
              <a:rPr lang="en-US" dirty="0" smtClean="0"/>
              <a:t>Promote our area</a:t>
            </a:r>
          </a:p>
          <a:p>
            <a:pPr lvl="1"/>
            <a:r>
              <a:rPr lang="en-US" dirty="0" smtClean="0"/>
              <a:t>Promote publications in journals</a:t>
            </a:r>
          </a:p>
          <a:p>
            <a:pPr lvl="1"/>
            <a:r>
              <a:rPr lang="en-US" dirty="0" smtClean="0"/>
              <a:t>Update statistics for our conferences</a:t>
            </a:r>
          </a:p>
          <a:p>
            <a:pPr lvl="1"/>
            <a:r>
              <a:rPr lang="en-US" dirty="0" smtClean="0"/>
              <a:t>Sponsor conferences</a:t>
            </a:r>
          </a:p>
          <a:p>
            <a:pPr lvl="1"/>
            <a:r>
              <a:rPr lang="en-US" dirty="0"/>
              <a:t>IEEE fellows and test of time </a:t>
            </a:r>
            <a:r>
              <a:rPr lang="en-US" dirty="0" smtClean="0"/>
              <a:t>award</a:t>
            </a:r>
          </a:p>
          <a:p>
            <a:pPr lvl="1"/>
            <a:r>
              <a:rPr lang="en-US" dirty="0"/>
              <a:t>Structure our research area (</a:t>
            </a:r>
            <a:r>
              <a:rPr lang="en-US" dirty="0" smtClean="0"/>
              <a:t>taxonomy)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6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and Services Management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For authors: fixed keywords to chose from</a:t>
            </a:r>
          </a:p>
          <a:p>
            <a:pPr lvl="1"/>
            <a:r>
              <a:rPr lang="en-US" dirty="0" smtClean="0"/>
              <a:t>For reviewers: fixed keywords to indicate area of expertise / interest. No need to continuously enter expertise again</a:t>
            </a:r>
          </a:p>
          <a:p>
            <a:pPr lvl="1"/>
            <a:r>
              <a:rPr lang="en-US" dirty="0" smtClean="0"/>
              <a:t>For organizers: match papers and reviewers</a:t>
            </a:r>
          </a:p>
          <a:p>
            <a:pPr lvl="1"/>
            <a:r>
              <a:rPr lang="en-US" b="1" i="1" dirty="0" smtClean="0"/>
              <a:t>Improve Quality of Reviews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Has been implemented within the JEMS system</a:t>
            </a:r>
            <a:br>
              <a:rPr lang="en-US" dirty="0" smtClean="0"/>
            </a:br>
            <a:r>
              <a:rPr lang="en-US" dirty="0" smtClean="0"/>
              <a:t>and used for MANWEEK 2009, NOMS 2010, CNSM 2011, NOMS 2012, CNSM 2012, IM 2013, NOMS 2014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://www.simpleweb.org/ifip/</a:t>
            </a:r>
            <a:r>
              <a:rPr lang="en-US" dirty="0" smtClean="0">
                <a:hlinkClick r:id="rId2"/>
              </a:rPr>
              <a:t>taxonomy.html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New version!</a:t>
            </a:r>
          </a:p>
          <a:p>
            <a:pPr lvl="1"/>
            <a:r>
              <a:rPr lang="fr-FR" dirty="0"/>
              <a:t>Work done by the Flamingo NoE (in 2013)</a:t>
            </a:r>
          </a:p>
          <a:p>
            <a:pPr lvl="1"/>
            <a:r>
              <a:rPr lang="fr-FR" dirty="0"/>
              <a:t>Large interview campaign with industry and academia</a:t>
            </a:r>
          </a:p>
          <a:p>
            <a:pPr lvl="1"/>
            <a:r>
              <a:rPr lang="fr-FR" dirty="0"/>
              <a:t>Review of ALL recent published papers in the </a:t>
            </a:r>
            <a:r>
              <a:rPr lang="fr-FR" dirty="0" smtClean="0"/>
              <a:t>community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38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Questionnaire Organization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9909-6E1C-4D49-9E80-789E3087F50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5244" y="2586738"/>
            <a:ext cx="4185970" cy="646331"/>
          </a:xfrm>
          <a:prstGeom prst="rect">
            <a:avLst/>
          </a:prstGeom>
          <a:solidFill>
            <a:srgbClr val="14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24 experienced and respected participants</a:t>
            </a:r>
            <a:br>
              <a:rPr lang="en-US" i="1" dirty="0" smtClean="0">
                <a:solidFill>
                  <a:prstClr val="white"/>
                </a:solidFill>
              </a:rPr>
            </a:br>
            <a:r>
              <a:rPr lang="en-US" i="1" dirty="0" smtClean="0">
                <a:solidFill>
                  <a:prstClr val="white"/>
                </a:solidFill>
              </a:rPr>
              <a:t>= 11 academia + 13 industry</a:t>
            </a:r>
            <a:endParaRPr lang="en-US" i="1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5636" y="5012571"/>
            <a:ext cx="6518364" cy="188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799" y="3816744"/>
            <a:ext cx="2372007" cy="94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91" y="3708108"/>
            <a:ext cx="2459753" cy="140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75715" y="1736740"/>
            <a:ext cx="6728481" cy="830997"/>
          </a:xfrm>
          <a:prstGeom prst="rect">
            <a:avLst/>
          </a:prstGeom>
          <a:ln w="57150">
            <a:solidFill>
              <a:srgbClr val="0F2E86"/>
            </a:solidFill>
          </a:ln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</a:rPr>
              <a:t>Please provide </a:t>
            </a:r>
            <a:r>
              <a:rPr lang="en-US" sz="1600" i="1" dirty="0" smtClean="0">
                <a:solidFill>
                  <a:prstClr val="black"/>
                </a:solidFill>
              </a:rPr>
              <a:t>10 unsolved challenges/problems that need </a:t>
            </a:r>
            <a:r>
              <a:rPr lang="en-US" sz="1600" i="1" dirty="0">
                <a:solidFill>
                  <a:prstClr val="black"/>
                </a:solidFill>
              </a:rPr>
              <a:t>to be addressed by network management systems, </a:t>
            </a:r>
            <a:r>
              <a:rPr lang="en-US" sz="1600" i="1" dirty="0" smtClean="0">
                <a:solidFill>
                  <a:prstClr val="black"/>
                </a:solidFill>
              </a:rPr>
              <a:t>including the </a:t>
            </a:r>
            <a:r>
              <a:rPr lang="en-US" sz="1600" i="1" dirty="0">
                <a:solidFill>
                  <a:prstClr val="black"/>
                </a:solidFill>
              </a:rPr>
              <a:t>target network/service. (max 500 </a:t>
            </a:r>
            <a:r>
              <a:rPr lang="en-US" sz="1600" i="1" dirty="0" smtClean="0">
                <a:solidFill>
                  <a:prstClr val="black"/>
                </a:solidFill>
              </a:rPr>
              <a:t>characters description per challenge/problem)</a:t>
            </a:r>
            <a:endParaRPr lang="en-US" sz="1600" i="1" u="sng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939" y="5130166"/>
            <a:ext cx="1466661" cy="369332"/>
          </a:xfrm>
          <a:prstGeom prst="rect">
            <a:avLst/>
          </a:prstGeom>
          <a:solidFill>
            <a:srgbClr val="131675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83 challenges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37442" y="3233069"/>
            <a:ext cx="2018924" cy="475039"/>
          </a:xfrm>
          <a:prstGeom prst="straightConnector1">
            <a:avLst/>
          </a:prstGeom>
          <a:ln>
            <a:solidFill>
              <a:srgbClr val="0F2E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7881" y="3233069"/>
            <a:ext cx="1511929" cy="554916"/>
          </a:xfrm>
          <a:prstGeom prst="straightConnector1">
            <a:avLst/>
          </a:prstGeom>
          <a:ln>
            <a:solidFill>
              <a:srgbClr val="0F2E8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5532" y="4709147"/>
            <a:ext cx="1466661" cy="369332"/>
          </a:xfrm>
          <a:prstGeom prst="rect">
            <a:avLst/>
          </a:prstGeom>
          <a:solidFill>
            <a:srgbClr val="131675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84 challenges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96295" y="4149260"/>
            <a:ext cx="248049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total = 167 challenges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54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Methodology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9909-6E1C-4D49-9E80-789E3087F50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2726" y="1245892"/>
            <a:ext cx="2121579" cy="1046440"/>
          </a:xfrm>
          <a:prstGeom prst="rect">
            <a:avLst/>
          </a:prstGeom>
          <a:solidFill>
            <a:srgbClr val="14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Questionnaire</a:t>
            </a:r>
          </a:p>
          <a:p>
            <a:pPr algn="ctr"/>
            <a:r>
              <a:rPr lang="en-US" i="1" dirty="0" smtClean="0">
                <a:solidFill>
                  <a:prstClr val="white"/>
                </a:solidFill>
              </a:rPr>
              <a:t>(as detailed on previous slide)</a:t>
            </a:r>
            <a:br>
              <a:rPr lang="en-US" i="1" dirty="0" smtClean="0">
                <a:solidFill>
                  <a:prstClr val="white"/>
                </a:solidFill>
              </a:rPr>
            </a:br>
            <a:endParaRPr lang="en-US" sz="800" i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4174" y="2484276"/>
            <a:ext cx="178277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167 identified challenges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4919" y="2484276"/>
            <a:ext cx="1782773" cy="646331"/>
          </a:xfrm>
          <a:prstGeom prst="rect">
            <a:avLst/>
          </a:prstGeom>
          <a:solidFill>
            <a:srgbClr val="14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Taxonomy update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9605" y="1107394"/>
            <a:ext cx="2337288" cy="1200329"/>
          </a:xfrm>
          <a:prstGeom prst="rect">
            <a:avLst/>
          </a:prstGeom>
          <a:solidFill>
            <a:srgbClr val="14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Main recent scientific conferences </a:t>
            </a:r>
          </a:p>
          <a:p>
            <a:pPr algn="ctr"/>
            <a:r>
              <a:rPr lang="en-US" i="1" dirty="0" smtClean="0">
                <a:solidFill>
                  <a:prstClr val="white"/>
                </a:solidFill>
              </a:rPr>
              <a:t>(NOMS 2012, IM 2013, CNSM 2013)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0444" y="2496034"/>
            <a:ext cx="178277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620  paper submissions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6068" y="3523916"/>
            <a:ext cx="1782773" cy="646331"/>
          </a:xfrm>
          <a:prstGeom prst="rect">
            <a:avLst/>
          </a:prstGeom>
          <a:solidFill>
            <a:srgbClr val="14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Mapping onto taxonomy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3852" y="3486203"/>
            <a:ext cx="1782773" cy="646331"/>
          </a:xfrm>
          <a:prstGeom prst="rect">
            <a:avLst/>
          </a:prstGeom>
          <a:solidFill>
            <a:srgbClr val="14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Mapping onto taxonomy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8707" y="3178577"/>
            <a:ext cx="163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= FLAMINGO taxonomy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2309" y="4518289"/>
            <a:ext cx="178277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Analysis of topics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6692" y="4443090"/>
            <a:ext cx="178277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Analysis of topics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8177" y="4484391"/>
            <a:ext cx="1782773" cy="369332"/>
          </a:xfrm>
          <a:prstGeom prst="rect">
            <a:avLst/>
          </a:prstGeom>
          <a:solidFill>
            <a:srgbClr val="14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Comparison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3555" y="5080421"/>
            <a:ext cx="126973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Actions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2896" y="5757895"/>
            <a:ext cx="1269739" cy="646331"/>
          </a:xfrm>
          <a:prstGeom prst="rect">
            <a:avLst/>
          </a:prstGeom>
          <a:solidFill>
            <a:srgbClr val="14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Taxonomy paper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10822" y="5738288"/>
            <a:ext cx="1897443" cy="646331"/>
          </a:xfrm>
          <a:prstGeom prst="rect">
            <a:avLst/>
          </a:prstGeom>
          <a:solidFill>
            <a:srgbClr val="14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Meeting with future TPC chairs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2459" y="5754893"/>
            <a:ext cx="1644764" cy="646331"/>
          </a:xfrm>
          <a:prstGeom prst="rect">
            <a:avLst/>
          </a:prstGeom>
          <a:solidFill>
            <a:srgbClr val="14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FI Cluster workshop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36822" y="5735286"/>
            <a:ext cx="1275909" cy="646331"/>
          </a:xfrm>
          <a:prstGeom prst="rect">
            <a:avLst/>
          </a:prstGeom>
          <a:solidFill>
            <a:srgbClr val="14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white"/>
                </a:solidFill>
              </a:rPr>
              <a:t>Taxonomy </a:t>
            </a:r>
          </a:p>
          <a:p>
            <a:pPr algn="ctr"/>
            <a:r>
              <a:rPr lang="en-US" i="1" dirty="0" smtClean="0">
                <a:solidFill>
                  <a:prstClr val="white"/>
                </a:solidFill>
              </a:rPr>
              <a:t>uptake</a:t>
            </a:r>
            <a:endParaRPr lang="en-US" i="1" dirty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>
            <a:stCxn id="10" idx="2"/>
            <a:endCxn id="11" idx="0"/>
          </p:cNvCxnSpPr>
          <p:nvPr/>
        </p:nvCxnSpPr>
        <p:spPr>
          <a:xfrm flipH="1">
            <a:off x="1895561" y="2292332"/>
            <a:ext cx="7955" cy="191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4" idx="0"/>
          </p:cNvCxnSpPr>
          <p:nvPr/>
        </p:nvCxnSpPr>
        <p:spPr>
          <a:xfrm flipH="1">
            <a:off x="7271831" y="2307723"/>
            <a:ext cx="6418" cy="188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  <a:endCxn id="12" idx="1"/>
          </p:cNvCxnSpPr>
          <p:nvPr/>
        </p:nvCxnSpPr>
        <p:spPr>
          <a:xfrm>
            <a:off x="2786947" y="2807442"/>
            <a:ext cx="967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755261" y="3108433"/>
            <a:ext cx="1144506" cy="751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2"/>
          </p:cNvCxnSpPr>
          <p:nvPr/>
        </p:nvCxnSpPr>
        <p:spPr>
          <a:xfrm>
            <a:off x="1895561" y="3130607"/>
            <a:ext cx="9845" cy="393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865367" y="4132534"/>
            <a:ext cx="9845" cy="393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18233" y="3108433"/>
            <a:ext cx="9845" cy="393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6" idx="1"/>
          </p:cNvCxnSpPr>
          <p:nvPr/>
        </p:nvCxnSpPr>
        <p:spPr>
          <a:xfrm>
            <a:off x="5350582" y="3142365"/>
            <a:ext cx="1013270" cy="667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258997" y="4088279"/>
            <a:ext cx="9845" cy="393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0" idx="1"/>
          </p:cNvCxnSpPr>
          <p:nvPr/>
        </p:nvCxnSpPr>
        <p:spPr>
          <a:xfrm flipV="1">
            <a:off x="2725082" y="4669057"/>
            <a:ext cx="903095" cy="3389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410950" y="4646910"/>
            <a:ext cx="903095" cy="3389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482194" y="4853723"/>
            <a:ext cx="7955" cy="191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0" name="Right Brace 2059"/>
          <p:cNvSpPr/>
          <p:nvPr/>
        </p:nvSpPr>
        <p:spPr>
          <a:xfrm rot="16200000">
            <a:off x="4316827" y="2174317"/>
            <a:ext cx="498294" cy="686858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01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Network and Services Management Taxonomy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Service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Business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Functional Areas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Management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Technologies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Network and Services Management Taxonomy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Management</a:t>
            </a:r>
          </a:p>
          <a:p>
            <a:pPr marL="857250" lvl="1" indent="-457200"/>
            <a:r>
              <a:rPr lang="en-US" dirty="0" smtClean="0"/>
              <a:t>Ad hoc networks</a:t>
            </a:r>
          </a:p>
          <a:p>
            <a:pPr marL="857250" lvl="1" indent="-457200"/>
            <a:r>
              <a:rPr lang="en-US" dirty="0" smtClean="0"/>
              <a:t>Wireless &amp; mobile networks</a:t>
            </a:r>
          </a:p>
          <a:p>
            <a:pPr marL="857250" lvl="1" indent="-457200"/>
            <a:r>
              <a:rPr lang="en-US" dirty="0" smtClean="0"/>
              <a:t>IP networks</a:t>
            </a:r>
          </a:p>
          <a:p>
            <a:pPr marL="857250" lvl="1" indent="-457200"/>
            <a:r>
              <a:rPr lang="en-US" dirty="0" smtClean="0"/>
              <a:t>LANs</a:t>
            </a:r>
          </a:p>
          <a:p>
            <a:pPr marL="857250" lvl="1" indent="-457200"/>
            <a:r>
              <a:rPr lang="en-US" dirty="0" smtClean="0"/>
              <a:t>Optical Networks</a:t>
            </a:r>
          </a:p>
          <a:p>
            <a:pPr marL="857250" lvl="1" indent="-457200"/>
            <a:r>
              <a:rPr lang="en-US" dirty="0" smtClean="0"/>
              <a:t>Sensor Networks</a:t>
            </a:r>
          </a:p>
          <a:p>
            <a:pPr marL="857250" lvl="1" indent="-457200"/>
            <a:r>
              <a:rPr lang="en-US" dirty="0" smtClean="0"/>
              <a:t>Overlay Networks</a:t>
            </a:r>
          </a:p>
          <a:p>
            <a:pPr marL="857250" lvl="1" indent="-457200"/>
            <a:r>
              <a:rPr lang="en-US" i="1" dirty="0" smtClean="0"/>
              <a:t>Virtual Networks</a:t>
            </a:r>
          </a:p>
          <a:p>
            <a:pPr marL="857250" lvl="1" indent="-457200"/>
            <a:r>
              <a:rPr lang="en-US" i="1" dirty="0" smtClean="0"/>
              <a:t>Software Defined and Programmable Networks</a:t>
            </a:r>
          </a:p>
          <a:p>
            <a:pPr marL="857250" lvl="1" indent="-457200"/>
            <a:r>
              <a:rPr lang="en-US" i="1" dirty="0" smtClean="0"/>
              <a:t>Data Center Networks</a:t>
            </a:r>
          </a:p>
          <a:p>
            <a:pPr marL="857250" lvl="1" indent="-457200"/>
            <a:r>
              <a:rPr lang="en-US" i="1" dirty="0" smtClean="0"/>
              <a:t>Smart Grids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1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Network and Services Management Taxonomy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Service Management</a:t>
            </a:r>
          </a:p>
          <a:p>
            <a:pPr marL="914400" lvl="1" indent="-514350"/>
            <a:r>
              <a:rPr lang="en-US" dirty="0" smtClean="0"/>
              <a:t>Multimedia service management</a:t>
            </a:r>
            <a:r>
              <a:rPr lang="en-US" dirty="0"/>
              <a:t> </a:t>
            </a:r>
            <a:r>
              <a:rPr lang="en-US" dirty="0" smtClean="0"/>
              <a:t>(e.g., voice, video)</a:t>
            </a:r>
          </a:p>
          <a:p>
            <a:pPr marL="914400" lvl="1" indent="-514350"/>
            <a:r>
              <a:rPr lang="en-US" dirty="0" smtClean="0"/>
              <a:t>Data service management</a:t>
            </a:r>
            <a:r>
              <a:rPr lang="en-US" dirty="0"/>
              <a:t> </a:t>
            </a:r>
            <a:r>
              <a:rPr lang="en-US" dirty="0" smtClean="0"/>
              <a:t>(e.g., email, web)</a:t>
            </a:r>
          </a:p>
          <a:p>
            <a:pPr marL="914400" lvl="1" indent="-514350"/>
            <a:r>
              <a:rPr lang="en-US" dirty="0" smtClean="0"/>
              <a:t>Hosting (virtual machines)</a:t>
            </a:r>
          </a:p>
          <a:p>
            <a:pPr marL="914400" lvl="1" indent="-514350"/>
            <a:r>
              <a:rPr lang="en-US" dirty="0" smtClean="0"/>
              <a:t>Grids</a:t>
            </a:r>
          </a:p>
          <a:p>
            <a:pPr marL="914400" lvl="1" indent="-514350"/>
            <a:r>
              <a:rPr lang="en-US" i="1" dirty="0" smtClean="0"/>
              <a:t>Cloud services</a:t>
            </a:r>
          </a:p>
          <a:p>
            <a:pPr marL="914400" lvl="1" indent="-514350"/>
            <a:r>
              <a:rPr lang="en-US" i="1" dirty="0" smtClean="0"/>
              <a:t>Resource provisioning and management</a:t>
            </a:r>
          </a:p>
          <a:p>
            <a:pPr marL="914400" lvl="1" indent="-514350"/>
            <a:r>
              <a:rPr lang="en-US" i="1" dirty="0" err="1" smtClean="0"/>
              <a:t>QoE</a:t>
            </a:r>
            <a:r>
              <a:rPr lang="en-US" i="1" dirty="0" smtClean="0"/>
              <a:t>-centric management</a:t>
            </a:r>
          </a:p>
          <a:p>
            <a:pPr marL="914400" lvl="1" indent="-514350"/>
            <a:r>
              <a:rPr lang="en-US" i="1" dirty="0" smtClean="0"/>
              <a:t>Service discovery, migration and orchestration</a:t>
            </a:r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2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Network and Services Management Taxonomy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Business Management</a:t>
            </a:r>
          </a:p>
          <a:p>
            <a:pPr marL="914400" lvl="1" indent="-514350"/>
            <a:r>
              <a:rPr lang="en-US" dirty="0" smtClean="0"/>
              <a:t>Legal &amp; ethical issues</a:t>
            </a:r>
          </a:p>
          <a:p>
            <a:pPr marL="914400" lvl="1" indent="-514350"/>
            <a:r>
              <a:rPr lang="en-US" dirty="0" smtClean="0"/>
              <a:t>Process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11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Network and Services Management Taxonomy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Functional Areas</a:t>
            </a:r>
          </a:p>
          <a:p>
            <a:pPr marL="914400" lvl="1" indent="-514350"/>
            <a:r>
              <a:rPr lang="en-US" dirty="0" smtClean="0"/>
              <a:t>Fault management</a:t>
            </a:r>
          </a:p>
          <a:p>
            <a:pPr marL="914400" lvl="1" indent="-514350"/>
            <a:r>
              <a:rPr lang="en-US" dirty="0" smtClean="0"/>
              <a:t>Configuration management</a:t>
            </a:r>
          </a:p>
          <a:p>
            <a:pPr marL="914400" lvl="1" indent="-514350"/>
            <a:r>
              <a:rPr lang="en-US" dirty="0" smtClean="0"/>
              <a:t>Accounting management</a:t>
            </a:r>
          </a:p>
          <a:p>
            <a:pPr marL="914400" lvl="1" indent="-514350"/>
            <a:r>
              <a:rPr lang="en-US" dirty="0" smtClean="0"/>
              <a:t>Performance management</a:t>
            </a:r>
          </a:p>
          <a:p>
            <a:pPr marL="914400" lvl="1" indent="-514350"/>
            <a:r>
              <a:rPr lang="en-US" dirty="0" smtClean="0"/>
              <a:t>Security management</a:t>
            </a:r>
          </a:p>
          <a:p>
            <a:pPr marL="914400" lvl="1" indent="-514350"/>
            <a:r>
              <a:rPr lang="en-US" dirty="0" smtClean="0"/>
              <a:t>SLA management</a:t>
            </a:r>
          </a:p>
          <a:p>
            <a:pPr marL="914400" lvl="1" indent="-514350"/>
            <a:r>
              <a:rPr lang="en-US" dirty="0" smtClean="0"/>
              <a:t>Event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36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Network and Services Management Taxonomy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Management Approaches</a:t>
            </a:r>
          </a:p>
          <a:p>
            <a:pPr marL="914400" lvl="1" indent="-514350"/>
            <a:r>
              <a:rPr lang="en-US" dirty="0" smtClean="0"/>
              <a:t>Centralized management</a:t>
            </a:r>
          </a:p>
          <a:p>
            <a:pPr marL="914400" lvl="1" indent="-514350"/>
            <a:r>
              <a:rPr lang="en-US" dirty="0" smtClean="0"/>
              <a:t>Distributed management</a:t>
            </a:r>
          </a:p>
          <a:p>
            <a:pPr marL="914400" lvl="1" indent="-514350"/>
            <a:r>
              <a:rPr lang="en-US" dirty="0" smtClean="0"/>
              <a:t>Autonomic and self management</a:t>
            </a:r>
          </a:p>
          <a:p>
            <a:pPr marL="914400" lvl="1" indent="-514350"/>
            <a:r>
              <a:rPr lang="en-US" dirty="0" smtClean="0"/>
              <a:t>Policy-based management</a:t>
            </a:r>
          </a:p>
          <a:p>
            <a:pPr marL="914400" lvl="1" indent="-514350"/>
            <a:r>
              <a:rPr lang="en-US" i="1" dirty="0" smtClean="0"/>
              <a:t>Federated network management</a:t>
            </a:r>
          </a:p>
          <a:p>
            <a:pPr marL="914400" lvl="1" indent="-514350"/>
            <a:r>
              <a:rPr lang="en-US" i="1" dirty="0" smtClean="0"/>
              <a:t>Pro-active management</a:t>
            </a:r>
          </a:p>
          <a:p>
            <a:pPr marL="914400" lvl="1" indent="-514350"/>
            <a:r>
              <a:rPr lang="en-US" i="1" dirty="0" smtClean="0"/>
              <a:t>Energy-aware network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32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Network and Services Management Taxonomy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Technologies</a:t>
            </a:r>
          </a:p>
          <a:p>
            <a:pPr marL="914400" lvl="1" indent="-514350"/>
            <a:r>
              <a:rPr lang="en-US" dirty="0" smtClean="0"/>
              <a:t>Protocols</a:t>
            </a:r>
          </a:p>
          <a:p>
            <a:pPr marL="914400" lvl="1" indent="-514350"/>
            <a:r>
              <a:rPr lang="en-US" dirty="0" smtClean="0"/>
              <a:t>Middleware</a:t>
            </a:r>
          </a:p>
          <a:p>
            <a:pPr marL="914400" lvl="1" indent="-514350"/>
            <a:r>
              <a:rPr lang="en-US" dirty="0" smtClean="0"/>
              <a:t>Mobile agents</a:t>
            </a:r>
          </a:p>
          <a:p>
            <a:pPr marL="914400" lvl="1" indent="-514350"/>
            <a:r>
              <a:rPr lang="en-US" dirty="0" smtClean="0"/>
              <a:t>P2P</a:t>
            </a:r>
          </a:p>
          <a:p>
            <a:pPr marL="914400" lvl="1" indent="-514350"/>
            <a:r>
              <a:rPr lang="en-US" dirty="0" smtClean="0"/>
              <a:t>Grid</a:t>
            </a:r>
          </a:p>
          <a:p>
            <a:pPr marL="914400" lvl="1" indent="-514350"/>
            <a:r>
              <a:rPr lang="en-US" dirty="0" smtClean="0"/>
              <a:t>Data, information, and semantic modeling</a:t>
            </a:r>
          </a:p>
          <a:p>
            <a:pPr marL="914400" lvl="1" indent="-514350"/>
            <a:r>
              <a:rPr lang="en-US" i="1" dirty="0" smtClean="0"/>
              <a:t>Cloud computing</a:t>
            </a:r>
          </a:p>
          <a:p>
            <a:pPr marL="914400" lvl="1" indent="-514350"/>
            <a:r>
              <a:rPr lang="en-US" i="1" dirty="0" smtClean="0"/>
              <a:t>Internet of Things</a:t>
            </a:r>
          </a:p>
          <a:p>
            <a:pPr marL="914400" lvl="1" indent="-514350"/>
            <a:r>
              <a:rPr lang="en-US" i="1" dirty="0" smtClean="0"/>
              <a:t>Human Machine interaction</a:t>
            </a:r>
          </a:p>
          <a:p>
            <a:pPr marL="914400" lvl="1" indent="-514350"/>
            <a:r>
              <a:rPr lang="en-US" i="1" dirty="0" smtClean="0"/>
              <a:t>Operations and Business Support Systems (OSS/BSS)</a:t>
            </a:r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38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Promotion of the N&amp;S management area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Websites:</a:t>
            </a:r>
          </a:p>
          <a:p>
            <a:pPr lvl="1"/>
            <a:r>
              <a:rPr lang="en-US" dirty="0" smtClean="0">
                <a:hlinkClick r:id="rId2"/>
              </a:rPr>
              <a:t>http://www.simpleweb.org/ifip/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http://sites.ieee.org/tc-cnom</a:t>
            </a:r>
            <a:r>
              <a:rPr lang="en-US" smtClean="0">
                <a:hlinkClick r:id="rId3"/>
              </a:rPr>
              <a:t>/</a:t>
            </a:r>
            <a:endParaRPr lang="en-US" smtClean="0"/>
          </a:p>
          <a:p>
            <a:r>
              <a:rPr lang="en-US" smtClean="0"/>
              <a:t>Mailing </a:t>
            </a:r>
            <a:r>
              <a:rPr lang="en-US" dirty="0" smtClean="0"/>
              <a:t>lists: </a:t>
            </a:r>
          </a:p>
          <a:p>
            <a:pPr lvl="1"/>
            <a:r>
              <a:rPr lang="en-US" dirty="0" smtClean="0">
                <a:hlinkClick r:id="rId4"/>
              </a:rPr>
              <a:t>ifip_nm@lists.utwente.nl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cnom@comsoc.org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RSS feeds:</a:t>
            </a:r>
          </a:p>
          <a:p>
            <a:pPr lvl="1"/>
            <a:r>
              <a:rPr lang="en-US" dirty="0" smtClean="0">
                <a:hlinkClick r:id="rId6"/>
              </a:rPr>
              <a:t>http://www.simpleweb.org/cfp.rss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http://www.simpleweb.org/conferences.rss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http://www.simpleweb.org/podcasts/simpleweb.rss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9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Network and Services Management Taxonomy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Methods</a:t>
            </a:r>
          </a:p>
          <a:p>
            <a:pPr marL="914400" lvl="1" indent="-514350"/>
            <a:r>
              <a:rPr lang="en-US" dirty="0" smtClean="0"/>
              <a:t>Control theories</a:t>
            </a:r>
          </a:p>
          <a:p>
            <a:pPr marL="914400" lvl="1" indent="-514350"/>
            <a:r>
              <a:rPr lang="en-US" dirty="0" smtClean="0"/>
              <a:t>Optimization theories</a:t>
            </a:r>
          </a:p>
          <a:p>
            <a:pPr marL="914400" lvl="1" indent="-514350"/>
            <a:r>
              <a:rPr lang="en-US" dirty="0" smtClean="0"/>
              <a:t>Economic theories</a:t>
            </a:r>
          </a:p>
          <a:p>
            <a:pPr marL="914400" lvl="1" indent="-514350"/>
            <a:r>
              <a:rPr lang="en-US" dirty="0" smtClean="0"/>
              <a:t>Machine learning and genetic algorithms</a:t>
            </a:r>
          </a:p>
          <a:p>
            <a:pPr marL="914400" lvl="1" indent="-514350"/>
            <a:r>
              <a:rPr lang="en-US" dirty="0" smtClean="0"/>
              <a:t>Logics</a:t>
            </a:r>
          </a:p>
          <a:p>
            <a:pPr marL="914400" lvl="1" indent="-514350"/>
            <a:r>
              <a:rPr lang="en-US" dirty="0" smtClean="0"/>
              <a:t>Probabilistic, stochastic processes, queuing theory</a:t>
            </a:r>
          </a:p>
          <a:p>
            <a:pPr marL="914400" lvl="1" indent="-514350"/>
            <a:r>
              <a:rPr lang="en-US" dirty="0" smtClean="0"/>
              <a:t>Simulation</a:t>
            </a:r>
          </a:p>
          <a:p>
            <a:pPr marL="914400" lvl="1" indent="-514350"/>
            <a:r>
              <a:rPr lang="en-US" dirty="0" smtClean="0"/>
              <a:t>Experimental approach</a:t>
            </a:r>
          </a:p>
          <a:p>
            <a:pPr marL="914400" lvl="1" indent="-514350"/>
            <a:r>
              <a:rPr lang="en-US" dirty="0" smtClean="0"/>
              <a:t>Design</a:t>
            </a:r>
          </a:p>
          <a:p>
            <a:pPr marL="914400" lvl="1" indent="-514350"/>
            <a:r>
              <a:rPr lang="en-US" i="1" dirty="0" smtClean="0"/>
              <a:t>Monitoring &amp; Measurements</a:t>
            </a:r>
          </a:p>
          <a:p>
            <a:pPr marL="914400" lvl="1" indent="-514350"/>
            <a:r>
              <a:rPr lang="en-US" i="1" dirty="0" smtClean="0"/>
              <a:t>Data mining and (big) data analytics</a:t>
            </a:r>
          </a:p>
          <a:p>
            <a:pPr marL="914400" lvl="1" indent="-51435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6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IEEE Transactions on Network and</a:t>
            </a:r>
            <a:br>
              <a:rPr lang="en-US" sz="2800" dirty="0" smtClean="0"/>
            </a:br>
            <a:r>
              <a:rPr lang="en-US" sz="2800" dirty="0" smtClean="0"/>
              <a:t>Service Management (TNSM)</a:t>
            </a:r>
          </a:p>
          <a:p>
            <a:r>
              <a:rPr lang="en-US" sz="2800" dirty="0" smtClean="0"/>
              <a:t>IEEE Communication Magazine Series on</a:t>
            </a:r>
            <a:br>
              <a:rPr lang="en-US" sz="2800" dirty="0" smtClean="0"/>
            </a:br>
            <a:r>
              <a:rPr lang="en-US" sz="2800" dirty="0" smtClean="0"/>
              <a:t>Network and Service Management</a:t>
            </a:r>
          </a:p>
          <a:p>
            <a:r>
              <a:rPr lang="en-US" sz="2800" dirty="0" smtClean="0"/>
              <a:t>Journal of Network and Systems</a:t>
            </a:r>
            <a:br>
              <a:rPr lang="en-US" sz="2800" dirty="0" smtClean="0"/>
            </a:br>
            <a:r>
              <a:rPr lang="en-US" sz="2800" dirty="0" smtClean="0"/>
              <a:t>Management (JNSM)</a:t>
            </a:r>
          </a:p>
          <a:p>
            <a:r>
              <a:rPr lang="en-US" sz="2800" dirty="0" smtClean="0"/>
              <a:t>International Journal of Network</a:t>
            </a:r>
            <a:br>
              <a:rPr lang="en-US" sz="2800" dirty="0" smtClean="0"/>
            </a:br>
            <a:r>
              <a:rPr lang="en-US" sz="2800" dirty="0" smtClean="0"/>
              <a:t>Management (IJNM)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89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IEEE Transactions on Network and</a:t>
            </a:r>
            <a:br>
              <a:rPr lang="en-US" dirty="0" smtClean="0"/>
            </a:br>
            <a:r>
              <a:rPr lang="en-US" dirty="0" smtClean="0"/>
              <a:t>Service Management (TNSM)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025"/>
            <a:ext cx="8229600" cy="3257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Editor-in-Chief since Jan 2014</a:t>
            </a:r>
          </a:p>
          <a:p>
            <a:pPr marL="457200" lvl="1" indent="0">
              <a:buNone/>
            </a:pPr>
            <a:r>
              <a:rPr lang="en-US" dirty="0" smtClean="0"/>
              <a:t>Rolf </a:t>
            </a:r>
            <a:r>
              <a:rPr lang="en-US" dirty="0" err="1" smtClean="0"/>
              <a:t>Stadler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stadler@</a:t>
            </a:r>
            <a:r>
              <a:rPr lang="en-US" dirty="0" smtClean="0">
                <a:hlinkClick r:id="rId2"/>
              </a:rPr>
              <a:t>kth.se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KTH Royal Institute of Technology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hlinkClick r:id="rId3"/>
              </a:rPr>
              <a:t>http://www.comsoc.org/tnsm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Within our community, highest reputation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TNSM is indexed by Scopus and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many others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6</a:t>
            </a:fld>
            <a:endParaRPr lang="pt-BR"/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135" y="4206408"/>
            <a:ext cx="2092431" cy="21708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40192"/>
              </p:ext>
            </p:extLst>
          </p:nvPr>
        </p:nvGraphicFramePr>
        <p:xfrm>
          <a:off x="294771" y="4771889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2009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2013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SJR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0.261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0.49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0.426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0.858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0.502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SNIP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0.977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1.159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1.302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2.598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1.489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Citations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279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18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Commag</a:t>
            </a:r>
            <a:r>
              <a:rPr lang="en-US" dirty="0" smtClean="0"/>
              <a:t> Network and Service Management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Editors</a:t>
            </a:r>
          </a:p>
          <a:p>
            <a:pPr lvl="1"/>
            <a:r>
              <a:rPr lang="en-US" dirty="0" smtClean="0"/>
              <a:t>George </a:t>
            </a:r>
            <a:r>
              <a:rPr lang="en-US" dirty="0" err="1" smtClean="0"/>
              <a:t>Pavlou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g.pavlou@ee.ucl.ac.uk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University College London</a:t>
            </a:r>
          </a:p>
          <a:p>
            <a:pPr lvl="1"/>
            <a:r>
              <a:rPr lang="en-US" dirty="0" smtClean="0"/>
              <a:t>Jürgen </a:t>
            </a:r>
            <a:r>
              <a:rPr lang="en-US" dirty="0" err="1" smtClean="0"/>
              <a:t>Schönwälder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j.schoenwaelder@jacobs-university.de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Jacobs University Bremen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84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ComMag</a:t>
            </a:r>
            <a:r>
              <a:rPr lang="en-US" dirty="0" smtClean="0"/>
              <a:t> Network and Service Management Series (cont.)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8</a:t>
            </a:fld>
            <a:endParaRPr lang="pt-BR"/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85199"/>
              </p:ext>
            </p:extLst>
          </p:nvPr>
        </p:nvGraphicFramePr>
        <p:xfrm>
          <a:off x="678604" y="2124723"/>
          <a:ext cx="7898309" cy="31831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07480"/>
                <a:gridCol w="2252514"/>
                <a:gridCol w="1579438"/>
                <a:gridCol w="1579439"/>
                <a:gridCol w="1579438"/>
              </a:tblGrid>
              <a:tr h="265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Issue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Published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Submitted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Accepted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Acc. ratio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October 2005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19%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March 2006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22%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October 2006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17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24%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April 2007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October 2007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29%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6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April 2008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32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16%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7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October 2008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8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July 2009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29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14%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9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November 2009*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4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ComMag</a:t>
            </a:r>
            <a:r>
              <a:rPr lang="en-US" dirty="0" smtClean="0"/>
              <a:t> Network and Service Management Series (cont.)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May 2015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CNOM/IFIP WG 6.6 meeting @ IM 2015 - Ottawa, Canada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B3D2-02F2-5045-8191-509D423649DA}" type="slidenum">
              <a:rPr lang="pt-BR" smtClean="0"/>
              <a:t>9</a:t>
            </a:fld>
            <a:endParaRPr lang="pt-BR"/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068583"/>
              </p:ext>
            </p:extLst>
          </p:nvPr>
        </p:nvGraphicFramePr>
        <p:xfrm>
          <a:off x="678604" y="2124714"/>
          <a:ext cx="7898309" cy="349842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07480"/>
                <a:gridCol w="2252514"/>
                <a:gridCol w="1579438"/>
                <a:gridCol w="1579439"/>
                <a:gridCol w="1579438"/>
              </a:tblGrid>
              <a:tr h="265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Issue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Published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Submitted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Accepted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Acc. ratio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10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July 2010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14%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December 2010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22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14%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12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July 2011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22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18%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13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December 2011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35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11%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July 2012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25%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December 2012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23%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July 2013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19%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December 2013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23%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July 2014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18%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January 2015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17%</a:t>
                      </a:r>
                    </a:p>
                  </a:txBody>
                  <a:tcPr marL="35719" marR="35719" marT="35714" marB="35714" anchor="ctr" horzOverflow="overflow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73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2735</TotalTime>
  <Words>2703</Words>
  <Application>Microsoft Macintosh PowerPoint</Application>
  <PresentationFormat>On-screen Show (4:3)</PresentationFormat>
  <Paragraphs>673</Paragraphs>
  <Slides>40</Slides>
  <Notes>0</Notes>
  <HiddenSlides>15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IFIP WG 6.6 &amp; IEEE CNOM joint meeting</vt:lpstr>
      <vt:lpstr>IFIP/CNOM officers</vt:lpstr>
      <vt:lpstr>What are we doing?</vt:lpstr>
      <vt:lpstr>Promotion of the N&amp;S management area</vt:lpstr>
      <vt:lpstr>Journals</vt:lpstr>
      <vt:lpstr>IEEE Transactions on Network and Service Management (TNSM)</vt:lpstr>
      <vt:lpstr>Commag Network and Service Management Series</vt:lpstr>
      <vt:lpstr>ComMag Network and Service Management Series (cont.)</vt:lpstr>
      <vt:lpstr>ComMag Network and Service Management Series (cont.)</vt:lpstr>
      <vt:lpstr>Journal of Network and Systems Management</vt:lpstr>
      <vt:lpstr>International Journal of Network Management</vt:lpstr>
      <vt:lpstr>Journal Special Issues</vt:lpstr>
      <vt:lpstr>Conferences</vt:lpstr>
      <vt:lpstr>Conferences (cont.)</vt:lpstr>
      <vt:lpstr>Conferences</vt:lpstr>
      <vt:lpstr>IM 2015</vt:lpstr>
      <vt:lpstr>AIMS 2015</vt:lpstr>
      <vt:lpstr>APNOMS 2015</vt:lpstr>
      <vt:lpstr>LANOMS 2015</vt:lpstr>
      <vt:lpstr>CNSM 2015</vt:lpstr>
      <vt:lpstr>NOMS 2016</vt:lpstr>
      <vt:lpstr>Network and Services Management Taxonomy</vt:lpstr>
      <vt:lpstr>IFIP WG 6.6 &amp; IEEE CNOM joint meeting</vt:lpstr>
      <vt:lpstr>CNOM Elections</vt:lpstr>
      <vt:lpstr>CNOM Elections (cont.)</vt:lpstr>
      <vt:lpstr>CNOM recertification report</vt:lpstr>
      <vt:lpstr>IEEE fellows from CNOM</vt:lpstr>
      <vt:lpstr>IEEE fellows from CNOM</vt:lpstr>
      <vt:lpstr>Test of time award</vt:lpstr>
      <vt:lpstr>Network and Services Management Taxonomy</vt:lpstr>
      <vt:lpstr>Questionnaire Organization</vt:lpstr>
      <vt:lpstr>Methodology</vt:lpstr>
      <vt:lpstr>Network and Services Management Taxonomy</vt:lpstr>
      <vt:lpstr>Network and Services Management Taxonomy</vt:lpstr>
      <vt:lpstr>Network and Services Management Taxonomy</vt:lpstr>
      <vt:lpstr>Network and Services Management Taxonomy</vt:lpstr>
      <vt:lpstr>Network and Services Management Taxonomy</vt:lpstr>
      <vt:lpstr>Network and Services Management Taxonomy</vt:lpstr>
      <vt:lpstr>Network and Services Management Taxonomy</vt:lpstr>
      <vt:lpstr>Network and Services Management Taxonomy</vt:lpstr>
    </vt:vector>
  </TitlesOfParts>
  <Company>UFRGS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On Network Operations and Management – IEEE CNOM meeting</dc:title>
  <dc:creator>Lisandro Granville</dc:creator>
  <cp:lastModifiedBy>Lisandro Granville</cp:lastModifiedBy>
  <cp:revision>87</cp:revision>
  <dcterms:created xsi:type="dcterms:W3CDTF">2013-12-08T16:10:56Z</dcterms:created>
  <dcterms:modified xsi:type="dcterms:W3CDTF">2015-05-14T18:38:18Z</dcterms:modified>
</cp:coreProperties>
</file>